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2" r:id="rId11"/>
    <p:sldId id="290" r:id="rId12"/>
    <p:sldId id="291" r:id="rId13"/>
    <p:sldId id="266" r:id="rId14"/>
    <p:sldId id="267" r:id="rId15"/>
    <p:sldId id="294" r:id="rId16"/>
    <p:sldId id="268" r:id="rId17"/>
    <p:sldId id="269" r:id="rId18"/>
    <p:sldId id="270" r:id="rId19"/>
    <p:sldId id="271" r:id="rId20"/>
    <p:sldId id="281" r:id="rId21"/>
    <p:sldId id="285" r:id="rId22"/>
    <p:sldId id="286" r:id="rId23"/>
    <p:sldId id="287" r:id="rId24"/>
    <p:sldId id="288" r:id="rId25"/>
    <p:sldId id="293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5668" y="2270886"/>
            <a:ext cx="3206115" cy="4218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195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51815">
            <a:solidFill>
              <a:srgbClr val="009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72371" y="0"/>
            <a:ext cx="12700" cy="311150"/>
          </a:xfrm>
          <a:custGeom>
            <a:avLst/>
            <a:gdLst/>
            <a:ahLst/>
            <a:cxnLst/>
            <a:rect l="l" t="t" r="r" b="b"/>
            <a:pathLst>
              <a:path w="12700" h="311150">
                <a:moveTo>
                  <a:pt x="0" y="310896"/>
                </a:moveTo>
                <a:lnTo>
                  <a:pt x="12192" y="310896"/>
                </a:lnTo>
                <a:lnTo>
                  <a:pt x="12192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896"/>
                </a:moveTo>
                <a:lnTo>
                  <a:pt x="9044940" y="310896"/>
                </a:lnTo>
                <a:lnTo>
                  <a:pt x="904494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009DD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009DD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009DD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342085"/>
            <a:ext cx="80721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506" y="2228214"/>
            <a:ext cx="7888986" cy="394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n.wikipedia.org/wiki/Physical_constant" TargetMode="External"/><Relationship Id="rId7" Type="http://schemas.openxmlformats.org/officeDocument/2006/relationships/hyperlink" Target="https://en.wikipedia.org/wiki/Albert_Einstein" TargetMode="External"/><Relationship Id="rId2" Type="http://schemas.openxmlformats.org/officeDocument/2006/relationships/hyperlink" Target="https://en.wikipedia.org/wiki/Empiric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ewton's_law_of_universal_gravitation" TargetMode="External"/><Relationship Id="rId5" Type="http://schemas.openxmlformats.org/officeDocument/2006/relationships/hyperlink" Target="https://en.wikipedia.org/wiki/Sir_Isaac_Newton" TargetMode="External"/><Relationship Id="rId4" Type="http://schemas.openxmlformats.org/officeDocument/2006/relationships/hyperlink" Target="https://en.wikipedia.org/wiki/Gravitationa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celeration" TargetMode="External"/><Relationship Id="rId2" Type="http://schemas.openxmlformats.org/officeDocument/2006/relationships/hyperlink" Target="https://en.wikipedia.org/wiki/Phys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ewton's_law_of_universal_gravitation" TargetMode="External"/><Relationship Id="rId5" Type="http://schemas.openxmlformats.org/officeDocument/2006/relationships/hyperlink" Target="https://en.wikipedia.org/wiki/Gravitational_field" TargetMode="External"/><Relationship Id="rId4" Type="http://schemas.openxmlformats.org/officeDocument/2006/relationships/hyperlink" Target="https://en.wikipedia.org/wiki/Gravitati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047"/>
                </a:moveTo>
                <a:lnTo>
                  <a:pt x="3733800" y="3047"/>
                </a:lnTo>
                <a:lnTo>
                  <a:pt x="37338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009DD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200" y="411937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009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417423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8287">
            <a:solidFill>
              <a:srgbClr val="009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0200" y="420471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9143">
            <a:solidFill>
              <a:srgbClr val="009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76159" y="407974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009DD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701796"/>
            <a:ext cx="6414770" cy="114300"/>
          </a:xfrm>
          <a:custGeom>
            <a:avLst/>
            <a:gdLst/>
            <a:ahLst/>
            <a:cxnLst/>
            <a:rect l="l" t="t" r="r" b="b"/>
            <a:pathLst>
              <a:path w="6414770" h="114300">
                <a:moveTo>
                  <a:pt x="0" y="114299"/>
                </a:moveTo>
                <a:lnTo>
                  <a:pt x="6414516" y="114299"/>
                </a:lnTo>
                <a:lnTo>
                  <a:pt x="6414516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14515" y="3701796"/>
            <a:ext cx="2729865" cy="189230"/>
          </a:xfrm>
          <a:custGeom>
            <a:avLst/>
            <a:gdLst/>
            <a:ahLst/>
            <a:cxnLst/>
            <a:rect l="l" t="t" r="r" b="b"/>
            <a:pathLst>
              <a:path w="2729865" h="189229">
                <a:moveTo>
                  <a:pt x="0" y="188975"/>
                </a:moveTo>
                <a:lnTo>
                  <a:pt x="2729484" y="188975"/>
                </a:lnTo>
                <a:lnTo>
                  <a:pt x="2729484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796"/>
                </a:moveTo>
                <a:lnTo>
                  <a:pt x="9144000" y="3701796"/>
                </a:lnTo>
                <a:lnTo>
                  <a:pt x="9144000" y="0"/>
                </a:lnTo>
                <a:lnTo>
                  <a:pt x="0" y="0"/>
                </a:lnTo>
                <a:lnTo>
                  <a:pt x="0" y="3701796"/>
                </a:lnTo>
                <a:close/>
              </a:path>
            </a:pathLst>
          </a:custGeom>
          <a:solidFill>
            <a:srgbClr val="0460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918207" y="1763014"/>
            <a:ext cx="47694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Gravity</a:t>
            </a:r>
            <a:r>
              <a:rPr sz="5400" b="1" spc="-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Method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6307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Application </a:t>
            </a:r>
            <a:r>
              <a:rPr spc="-5" dirty="0"/>
              <a:t>of Gravity</a:t>
            </a:r>
            <a:r>
              <a:rPr spc="-40" dirty="0"/>
              <a:t> </a:t>
            </a:r>
            <a:r>
              <a:rPr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116353"/>
            <a:ext cx="7106284" cy="42094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Determine </a:t>
            </a:r>
            <a:r>
              <a:rPr sz="2800" dirty="0">
                <a:latin typeface="Times New Roman"/>
                <a:cs typeface="Times New Roman"/>
              </a:rPr>
              <a:t>shape of 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Earth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Hydrocarbon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exploration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Regional geological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studies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Iso-static compensation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determination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Detection of sub-surface cavities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(microgravity)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Location </a:t>
            </a:r>
            <a:r>
              <a:rPr sz="2800" dirty="0">
                <a:latin typeface="Times New Roman"/>
                <a:cs typeface="Times New Roman"/>
              </a:rPr>
              <a:t>of buried</a:t>
            </a:r>
            <a:r>
              <a:rPr sz="2800" spc="-5" dirty="0">
                <a:latin typeface="Times New Roman"/>
                <a:cs typeface="Times New Roman"/>
              </a:rPr>
              <a:t> rock-valleys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Determination of </a:t>
            </a:r>
            <a:r>
              <a:rPr sz="2800" dirty="0">
                <a:latin typeface="Times New Roman"/>
                <a:cs typeface="Times New Roman"/>
              </a:rPr>
              <a:t>glacier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thickness</a:t>
            </a: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25" dirty="0">
                <a:latin typeface="Times New Roman"/>
                <a:cs typeface="Times New Roman"/>
              </a:rPr>
              <a:t>Tidal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oscillations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Basin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Geometry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60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14" y="723067"/>
            <a:ext cx="7888986" cy="5170646"/>
          </a:xfrm>
        </p:spPr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gravitational constant</a:t>
            </a:r>
            <a:r>
              <a:rPr lang="en-US" dirty="0"/>
              <a:t> (also known as the "universal gravitational constant", the "Newtonian constant of gravitation", or the "Cavendish gravitational constant</a:t>
            </a:r>
            <a:r>
              <a:rPr lang="en-US" dirty="0" smtClean="0"/>
              <a:t>"),</a:t>
            </a:r>
            <a:r>
              <a:rPr lang="en-US" dirty="0"/>
              <a:t> denoted by the letter </a:t>
            </a:r>
            <a:r>
              <a:rPr lang="en-US" i="1" dirty="0"/>
              <a:t>G</a:t>
            </a:r>
            <a:r>
              <a:rPr lang="en-US" dirty="0"/>
              <a:t>, is an </a:t>
            </a:r>
            <a:r>
              <a:rPr lang="en-US" dirty="0">
                <a:hlinkClick r:id="rId2" tooltip="Empirical"/>
              </a:rPr>
              <a:t>empirical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physical constant</a:t>
            </a:r>
            <a:r>
              <a:rPr lang="en-US" dirty="0"/>
              <a:t> involved in the calculation of </a:t>
            </a:r>
            <a:r>
              <a:rPr lang="en-US" dirty="0" smtClean="0">
                <a:hlinkClick r:id="rId4" tooltip="Gravitational"/>
              </a:rPr>
              <a:t>gravitational</a:t>
            </a:r>
            <a:r>
              <a:rPr lang="en-US" dirty="0" smtClean="0"/>
              <a:t> effects </a:t>
            </a:r>
            <a:r>
              <a:rPr lang="en-US" dirty="0"/>
              <a:t>in </a:t>
            </a:r>
            <a:r>
              <a:rPr lang="en-US" dirty="0">
                <a:hlinkClick r:id="rId5" tooltip="Sir Isaac Newton"/>
              </a:rPr>
              <a:t>Sir Isaac Newton</a:t>
            </a:r>
            <a:r>
              <a:rPr lang="en-US" dirty="0"/>
              <a:t>'s </a:t>
            </a:r>
            <a:r>
              <a:rPr lang="en-US" dirty="0">
                <a:hlinkClick r:id="rId6" tooltip="Newton's law of universal gravitation"/>
              </a:rPr>
              <a:t>law of universal gravitation</a:t>
            </a:r>
            <a:r>
              <a:rPr lang="en-US" dirty="0"/>
              <a:t> and in </a:t>
            </a:r>
            <a:r>
              <a:rPr lang="en-US" dirty="0">
                <a:hlinkClick r:id="rId7" tooltip="Albert Einstein"/>
              </a:rPr>
              <a:t>Albert </a:t>
            </a:r>
            <a:r>
              <a:rPr lang="en-US" dirty="0" smtClean="0">
                <a:hlinkClick r:id="rId7" tooltip="Albert Einstein"/>
              </a:rPr>
              <a:t>Einstein</a:t>
            </a:r>
            <a:r>
              <a:rPr lang="en-US" dirty="0" smtClean="0"/>
              <a:t>'s. the </a:t>
            </a:r>
            <a:r>
              <a:rPr lang="en-US" dirty="0"/>
              <a:t>measured value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</a:t>
            </a:r>
            <a:r>
              <a:rPr lang="en-US" dirty="0"/>
              <a:t>constant is known with </a:t>
            </a:r>
            <a:r>
              <a:rPr lang="en-US" dirty="0" smtClean="0"/>
              <a:t>some</a:t>
            </a:r>
          </a:p>
          <a:p>
            <a:r>
              <a:rPr lang="en-US" dirty="0" smtClean="0"/>
              <a:t> </a:t>
            </a:r>
            <a:r>
              <a:rPr lang="en-US" dirty="0"/>
              <a:t>certainty to four significant digits. </a:t>
            </a:r>
            <a:endParaRPr lang="en-US" dirty="0" smtClean="0"/>
          </a:p>
          <a:p>
            <a:r>
              <a:rPr lang="en-US" dirty="0"/>
              <a:t> its value is </a:t>
            </a:r>
            <a:r>
              <a:rPr lang="en-US" dirty="0" smtClean="0"/>
              <a:t>approximately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G=6.674×10</a:t>
            </a:r>
            <a:r>
              <a:rPr lang="en-US" baseline="30000" dirty="0"/>
              <a:t>−11</a:t>
            </a:r>
            <a:r>
              <a:rPr lang="en-US" dirty="0"/>
              <a:t> </a:t>
            </a:r>
            <a:r>
              <a:rPr lang="en-US" dirty="0" err="1" smtClean="0"/>
              <a:t>dyn</a:t>
            </a:r>
            <a:r>
              <a:rPr lang="en-US" dirty="0" smtClean="0"/>
              <a:t> or </a:t>
            </a:r>
            <a:r>
              <a:rPr lang="en-US" dirty="0"/>
              <a:t>6.674×10</a:t>
            </a:r>
            <a:r>
              <a:rPr lang="en-US" baseline="30000" dirty="0" smtClean="0"/>
              <a:t>−8</a:t>
            </a:r>
            <a:r>
              <a:rPr lang="en-US" dirty="0" smtClean="0"/>
              <a:t> </a:t>
            </a:r>
            <a:r>
              <a:rPr lang="en-US" dirty="0" err="1" smtClean="0"/>
              <a:t>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4476750"/>
            <a:ext cx="28575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375047"/>
            <a:ext cx="8072119" cy="615553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gravitational acceleration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506" y="1524000"/>
            <a:ext cx="7888986" cy="4431983"/>
          </a:xfrm>
        </p:spPr>
        <p:txBody>
          <a:bodyPr/>
          <a:lstStyle/>
          <a:p>
            <a:r>
              <a:rPr lang="en-US" sz="2400" dirty="0" smtClean="0"/>
              <a:t>in</a:t>
            </a:r>
            <a:r>
              <a:rPr lang="en-US" sz="2400" dirty="0"/>
              <a:t> </a:t>
            </a:r>
            <a:r>
              <a:rPr lang="en-US" sz="2400" dirty="0">
                <a:hlinkClick r:id="rId2" tooltip="Physics"/>
              </a:rPr>
              <a:t>physics</a:t>
            </a:r>
            <a:r>
              <a:rPr lang="en-US" sz="2400" dirty="0"/>
              <a:t>, </a:t>
            </a:r>
            <a:r>
              <a:rPr lang="en-US" sz="2400" b="1" dirty="0"/>
              <a:t>gravitational acceleration</a:t>
            </a:r>
            <a:r>
              <a:rPr lang="en-US" sz="2400" dirty="0"/>
              <a:t> is the </a:t>
            </a:r>
            <a:r>
              <a:rPr lang="en-US" sz="2400" dirty="0">
                <a:hlinkClick r:id="rId3" tooltip="Acceleration"/>
              </a:rPr>
              <a:t>acceleration</a:t>
            </a:r>
            <a:r>
              <a:rPr lang="en-US" sz="2400" dirty="0"/>
              <a:t> on an object caused by the force of </a:t>
            </a:r>
            <a:r>
              <a:rPr lang="en-US" sz="2400" dirty="0">
                <a:hlinkClick r:id="rId4" tooltip="Gravitation"/>
              </a:rPr>
              <a:t>gravitation</a:t>
            </a:r>
            <a:r>
              <a:rPr lang="en-US" sz="2400" dirty="0"/>
              <a:t>. Neglecting friction such as air resistance, all small bodies accelerate in a </a:t>
            </a:r>
            <a:r>
              <a:rPr lang="en-US" sz="2400" dirty="0">
                <a:hlinkClick r:id="rId5" tooltip="Gravitational field"/>
              </a:rPr>
              <a:t>gravitational field</a:t>
            </a:r>
            <a:r>
              <a:rPr lang="en-US" sz="2400" dirty="0"/>
              <a:t> at the same rate relative to the center of </a:t>
            </a:r>
            <a:r>
              <a:rPr lang="en-US" sz="2400" dirty="0" smtClean="0"/>
              <a:t>mass. This </a:t>
            </a:r>
            <a:r>
              <a:rPr lang="en-US" sz="2400" dirty="0"/>
              <a:t>equality is true regardless of the masses or compositions of the bodies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u="sng" dirty="0">
                <a:hlinkClick r:id="rId6"/>
              </a:rPr>
              <a:t>Newton's law of universal gravitation</a:t>
            </a:r>
            <a:r>
              <a:rPr lang="en-US" sz="2400" dirty="0"/>
              <a:t> states that there is a gravitational force between any two masses that is equal in magnitude for each mass, and is aligned to draw the two masses toward each other. The formula is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3228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</a:t>
            </a:r>
            <a:r>
              <a:rPr spc="-40" dirty="0"/>
              <a:t> </a:t>
            </a:r>
            <a:r>
              <a:rPr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31263"/>
            <a:ext cx="7812405" cy="149225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68605" marR="5080" indent="-256540">
              <a:lnSpc>
                <a:spcPts val="2810"/>
              </a:lnSpc>
              <a:spcBef>
                <a:spcPts val="455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basis </a:t>
            </a:r>
            <a:r>
              <a:rPr sz="2600" dirty="0">
                <a:latin typeface="Times New Roman"/>
                <a:cs typeface="Times New Roman"/>
              </a:rPr>
              <a:t>on which the gravity method depends is  encapsulated in two laws derived by Newton, namely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his  </a:t>
            </a:r>
            <a:r>
              <a:rPr sz="2600" b="1" dirty="0">
                <a:latin typeface="Times New Roman"/>
                <a:cs typeface="Times New Roman"/>
              </a:rPr>
              <a:t>Universal </a:t>
            </a:r>
            <a:r>
              <a:rPr sz="2600" b="1" spc="5" dirty="0">
                <a:latin typeface="Times New Roman"/>
                <a:cs typeface="Times New Roman"/>
              </a:rPr>
              <a:t>Law </a:t>
            </a:r>
            <a:r>
              <a:rPr sz="2600" b="1" dirty="0">
                <a:latin typeface="Times New Roman"/>
                <a:cs typeface="Times New Roman"/>
              </a:rPr>
              <a:t>of gravitation </a:t>
            </a:r>
            <a:r>
              <a:rPr sz="2600" dirty="0">
                <a:latin typeface="Times New Roman"/>
                <a:cs typeface="Times New Roman"/>
              </a:rPr>
              <a:t>and his </a:t>
            </a:r>
            <a:r>
              <a:rPr sz="2600" b="1" dirty="0">
                <a:latin typeface="Times New Roman"/>
                <a:cs typeface="Times New Roman"/>
              </a:rPr>
              <a:t>Second Law of  Motion</a:t>
            </a:r>
            <a:r>
              <a:rPr sz="260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4879924"/>
            <a:ext cx="7907655" cy="149288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15"/>
              </a:spcBef>
            </a:pPr>
            <a:r>
              <a:rPr sz="2600" dirty="0">
                <a:latin typeface="Times New Roman"/>
                <a:cs typeface="Times New Roman"/>
              </a:rPr>
              <a:t>This shows that the magnitude of </a:t>
            </a:r>
            <a:r>
              <a:rPr sz="2600" spc="-5" dirty="0">
                <a:latin typeface="Times New Roman"/>
                <a:cs typeface="Times New Roman"/>
              </a:rPr>
              <a:t>acceleration </a:t>
            </a:r>
            <a:r>
              <a:rPr sz="2600" dirty="0">
                <a:latin typeface="Times New Roman"/>
                <a:cs typeface="Times New Roman"/>
              </a:rPr>
              <a:t>due to  gravity on Earth (g) is </a:t>
            </a:r>
            <a:r>
              <a:rPr sz="2600" spc="-5" dirty="0">
                <a:latin typeface="Times New Roman"/>
                <a:cs typeface="Times New Roman"/>
              </a:rPr>
              <a:t>directly </a:t>
            </a:r>
            <a:r>
              <a:rPr sz="2600" dirty="0">
                <a:latin typeface="Times New Roman"/>
                <a:cs typeface="Times New Roman"/>
              </a:rPr>
              <a:t>proportional to the </a:t>
            </a:r>
            <a:r>
              <a:rPr sz="2600" spc="-10" dirty="0">
                <a:latin typeface="Times New Roman"/>
                <a:cs typeface="Times New Roman"/>
              </a:rPr>
              <a:t>mass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(M)  of the </a:t>
            </a:r>
            <a:r>
              <a:rPr sz="2600" spc="-5" dirty="0">
                <a:latin typeface="Times New Roman"/>
                <a:cs typeface="Times New Roman"/>
              </a:rPr>
              <a:t>Earth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inversely </a:t>
            </a:r>
            <a:r>
              <a:rPr sz="2600" dirty="0">
                <a:latin typeface="Times New Roman"/>
                <a:cs typeface="Times New Roman"/>
              </a:rPr>
              <a:t>proportional to the square of the  </a:t>
            </a:r>
            <a:r>
              <a:rPr sz="2600" spc="-20" dirty="0">
                <a:latin typeface="Times New Roman"/>
                <a:cs typeface="Times New Roman"/>
              </a:rPr>
              <a:t>Earth’s </a:t>
            </a:r>
            <a:r>
              <a:rPr sz="2600" dirty="0">
                <a:latin typeface="Times New Roman"/>
                <a:cs typeface="Times New Roman"/>
              </a:rPr>
              <a:t>radius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(R)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9933" y="4020220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4">
                <a:moveTo>
                  <a:pt x="0" y="0"/>
                </a:moveTo>
                <a:lnTo>
                  <a:pt x="524899" y="0"/>
                </a:lnTo>
              </a:path>
            </a:pathLst>
          </a:custGeom>
          <a:ln w="130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35016" y="3877075"/>
            <a:ext cx="379730" cy="4013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675" i="1" spc="135" baseline="-24943" dirty="0">
                <a:latin typeface="Times New Roman"/>
                <a:cs typeface="Times New Roman"/>
              </a:rPr>
              <a:t>R</a:t>
            </a:r>
            <a:r>
              <a:rPr sz="1400" spc="9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510" y="3772687"/>
            <a:ext cx="2842260" cy="4013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503680" algn="l"/>
              </a:tabLst>
            </a:pPr>
            <a:r>
              <a:rPr sz="2450" i="1" dirty="0">
                <a:latin typeface="Times New Roman"/>
                <a:cs typeface="Times New Roman"/>
              </a:rPr>
              <a:t>F </a:t>
            </a:r>
            <a:r>
              <a:rPr sz="2450" dirty="0">
                <a:latin typeface="Symbol"/>
                <a:cs typeface="Symbol"/>
              </a:rPr>
              <a:t></a:t>
            </a:r>
            <a:r>
              <a:rPr sz="2450" spc="75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G</a:t>
            </a:r>
            <a:r>
              <a:rPr sz="2450" i="1" spc="40" dirty="0">
                <a:latin typeface="Times New Roman"/>
                <a:cs typeface="Times New Roman"/>
              </a:rPr>
              <a:t> </a:t>
            </a:r>
            <a:r>
              <a:rPr sz="3675" i="1" spc="7" baseline="35147" dirty="0">
                <a:latin typeface="Times New Roman"/>
                <a:cs typeface="Times New Roman"/>
              </a:rPr>
              <a:t>Mm	</a:t>
            </a:r>
            <a:r>
              <a:rPr sz="2450" dirty="0">
                <a:latin typeface="Times New Roman"/>
                <a:cs typeface="Times New Roman"/>
              </a:rPr>
              <a:t>............(1)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2231" y="3722890"/>
            <a:ext cx="239903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40790" algn="l"/>
              </a:tabLst>
            </a:pPr>
            <a:r>
              <a:rPr sz="2850" i="1" spc="5" dirty="0">
                <a:latin typeface="Times New Roman"/>
                <a:cs typeface="Times New Roman"/>
              </a:rPr>
              <a:t>F</a:t>
            </a:r>
            <a:r>
              <a:rPr sz="2850" i="1" spc="210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Symbol"/>
                <a:cs typeface="Symbol"/>
              </a:rPr>
              <a:t>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i="1" spc="5" dirty="0">
                <a:latin typeface="Times New Roman"/>
                <a:cs typeface="Times New Roman"/>
              </a:rPr>
              <a:t>mg	</a:t>
            </a:r>
            <a:r>
              <a:rPr sz="2850" spc="-5" dirty="0">
                <a:latin typeface="Times New Roman"/>
                <a:cs typeface="Times New Roman"/>
              </a:rPr>
              <a:t>........(2)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87871" y="4739416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>
                <a:moveTo>
                  <a:pt x="0" y="0"/>
                </a:moveTo>
                <a:lnTo>
                  <a:pt x="521054" y="0"/>
                </a:lnTo>
              </a:path>
            </a:pathLst>
          </a:custGeom>
          <a:ln w="12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61847" y="4605360"/>
            <a:ext cx="358775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450" i="1" spc="120" baseline="-25362" dirty="0">
                <a:latin typeface="Times New Roman"/>
                <a:cs typeface="Times New Roman"/>
              </a:rPr>
              <a:t>R</a:t>
            </a:r>
            <a:r>
              <a:rPr sz="1300" spc="8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6266" y="4508246"/>
            <a:ext cx="2249805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144905" algn="l"/>
              </a:tabLst>
            </a:pPr>
            <a:r>
              <a:rPr sz="2300" i="1" spc="-5" dirty="0">
                <a:latin typeface="Times New Roman"/>
                <a:cs typeface="Times New Roman"/>
              </a:rPr>
              <a:t>g</a:t>
            </a:r>
            <a:r>
              <a:rPr sz="2300" i="1" spc="10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Symbol"/>
                <a:cs typeface="Symbol"/>
              </a:rPr>
              <a:t></a:t>
            </a:r>
            <a:r>
              <a:rPr sz="2300" spc="80" dirty="0">
                <a:latin typeface="Times New Roman"/>
                <a:cs typeface="Times New Roman"/>
              </a:rPr>
              <a:t> </a:t>
            </a:r>
            <a:r>
              <a:rPr sz="3450" i="1" spc="-22" baseline="35024" dirty="0">
                <a:latin typeface="Times New Roman"/>
                <a:cs typeface="Times New Roman"/>
              </a:rPr>
              <a:t>GM	</a:t>
            </a:r>
            <a:r>
              <a:rPr sz="2300" spc="-5" dirty="0">
                <a:latin typeface="Times New Roman"/>
                <a:cs typeface="Times New Roman"/>
              </a:rPr>
              <a:t>..........(3)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3228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</a:t>
            </a:r>
            <a:r>
              <a:rPr spc="-40" dirty="0"/>
              <a:t> </a:t>
            </a:r>
            <a:r>
              <a:rPr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191638"/>
            <a:ext cx="7946390" cy="15754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960"/>
              </a:lnSpc>
              <a:spcBef>
                <a:spcPts val="105"/>
              </a:spcBef>
            </a:pPr>
            <a:r>
              <a:rPr sz="2600" b="1" dirty="0">
                <a:latin typeface="Times New Roman"/>
                <a:cs typeface="Times New Roman"/>
              </a:rPr>
              <a:t>Units of</a:t>
            </a:r>
            <a:r>
              <a:rPr sz="2600" b="1" spc="-3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gravity</a:t>
            </a:r>
            <a:endParaRPr sz="2600" dirty="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80000"/>
              </a:lnSpc>
              <a:spcBef>
                <a:spcPts val="459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lang="en-US" sz="2600" spc="5" dirty="0" smtClean="0">
                <a:latin typeface="Times New Roman"/>
                <a:cs typeface="Times New Roman"/>
              </a:rPr>
              <a:t>1 Gal = 1 cm / sec2 </a:t>
            </a:r>
          </a:p>
          <a:p>
            <a:pPr marL="268605" marR="5080" indent="-256540">
              <a:lnSpc>
                <a:spcPct val="80000"/>
              </a:lnSpc>
              <a:spcBef>
                <a:spcPts val="459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lang="en-US" sz="2600" spc="5" dirty="0" smtClean="0">
                <a:latin typeface="Times New Roman"/>
                <a:cs typeface="Times New Roman"/>
              </a:rPr>
              <a:t>1 Gal = 1000 </a:t>
            </a:r>
            <a:r>
              <a:rPr lang="en-US" sz="2600" spc="5" dirty="0" err="1" smtClean="0">
                <a:latin typeface="Times New Roman"/>
                <a:cs typeface="Times New Roman"/>
              </a:rPr>
              <a:t>mGal</a:t>
            </a:r>
            <a:endParaRPr lang="en-US" sz="2600" spc="5" dirty="0" smtClean="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80000"/>
              </a:lnSpc>
              <a:spcBef>
                <a:spcPts val="459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lang="pt-BR" sz="2800" dirty="0"/>
              <a:t>1 mGal = 10</a:t>
            </a:r>
            <a:r>
              <a:rPr lang="pt-BR" sz="2800" baseline="30000" dirty="0"/>
              <a:t>-3</a:t>
            </a:r>
            <a:r>
              <a:rPr lang="pt-BR" sz="2800" dirty="0"/>
              <a:t> Gal = 10</a:t>
            </a:r>
            <a:r>
              <a:rPr lang="pt-BR" sz="2800" baseline="30000" dirty="0"/>
              <a:t>-3</a:t>
            </a:r>
            <a:r>
              <a:rPr lang="pt-BR" sz="2800" dirty="0"/>
              <a:t> cm s</a:t>
            </a:r>
            <a:r>
              <a:rPr lang="pt-BR" sz="2800" baseline="30000" dirty="0"/>
              <a:t>-2</a:t>
            </a:r>
            <a:r>
              <a:rPr lang="en-US" sz="2600" spc="5" dirty="0" smtClean="0">
                <a:latin typeface="Times New Roman"/>
                <a:cs typeface="Times New Roman"/>
              </a:rPr>
              <a:t> 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778" y="1460887"/>
            <a:ext cx="835828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Calculating Gravity Anomalies of Simple Bodies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Gravity anomaly of a body can be calculated by summing contribution of 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component elements using computer.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For simple bodies, anomaly can be calculated simply: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Sphere or Point Mass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http://www.ukm.my/rahim/gravity%20leccture%20notes1_files/image09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62424"/>
            <a:ext cx="49815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www.ukm.my/rahim/gravity%20leccture%20notes1_files/image1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" y="4275801"/>
            <a:ext cx="245745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5499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 method ( Process</a:t>
            </a:r>
            <a:r>
              <a:rPr spc="10" dirty="0"/>
              <a:t> </a:t>
            </a:r>
            <a:r>
              <a:rPr spc="-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0" y="2019426"/>
            <a:ext cx="7669530" cy="3648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40000"/>
              </a:lnSpc>
              <a:spcBef>
                <a:spcPts val="1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Gravity </a:t>
            </a:r>
            <a:r>
              <a:rPr sz="2400" spc="-5" dirty="0">
                <a:latin typeface="Times New Roman"/>
                <a:cs typeface="Times New Roman"/>
              </a:rPr>
              <a:t>techniques measure </a:t>
            </a:r>
            <a:r>
              <a:rPr sz="2400" b="1" i="1" spc="-5" dirty="0">
                <a:latin typeface="Times New Roman"/>
                <a:cs typeface="Times New Roman"/>
              </a:rPr>
              <a:t>minute variations </a:t>
            </a:r>
            <a:r>
              <a:rPr sz="2400" b="1" i="1" dirty="0">
                <a:latin typeface="Times New Roman"/>
                <a:cs typeface="Times New Roman"/>
              </a:rPr>
              <a:t>in </a:t>
            </a:r>
            <a:r>
              <a:rPr sz="2400" b="1" i="1" spc="-5" dirty="0">
                <a:latin typeface="Times New Roman"/>
                <a:cs typeface="Times New Roman"/>
              </a:rPr>
              <a:t>the  </a:t>
            </a:r>
            <a:r>
              <a:rPr sz="2400" b="1" i="1" dirty="0">
                <a:latin typeface="Times New Roman"/>
                <a:cs typeface="Times New Roman"/>
              </a:rPr>
              <a:t>earth's </a:t>
            </a:r>
            <a:r>
              <a:rPr sz="2400" b="1" i="1" spc="-5" dirty="0">
                <a:latin typeface="Times New Roman"/>
                <a:cs typeface="Times New Roman"/>
              </a:rPr>
              <a:t>gravity field</a:t>
            </a:r>
            <a:r>
              <a:rPr sz="2400" spc="-5" dirty="0">
                <a:latin typeface="Times New Roman"/>
                <a:cs typeface="Times New Roman"/>
              </a:rPr>
              <a:t>. Based </a:t>
            </a:r>
            <a:r>
              <a:rPr sz="2400" dirty="0">
                <a:latin typeface="Times New Roman"/>
                <a:cs typeface="Times New Roman"/>
              </a:rPr>
              <a:t>on these </a:t>
            </a:r>
            <a:r>
              <a:rPr sz="2400" spc="-5" dirty="0">
                <a:latin typeface="Times New Roman"/>
                <a:cs typeface="Times New Roman"/>
              </a:rPr>
              <a:t>variations, </a:t>
            </a:r>
            <a:r>
              <a:rPr sz="2400" dirty="0">
                <a:latin typeface="Times New Roman"/>
                <a:cs typeface="Times New Roman"/>
              </a:rPr>
              <a:t>subsurface  density and thereby </a:t>
            </a:r>
            <a:r>
              <a:rPr sz="2400" spc="-5" dirty="0">
                <a:latin typeface="Times New Roman"/>
                <a:cs typeface="Times New Roman"/>
              </a:rPr>
              <a:t>composition </a:t>
            </a:r>
            <a:r>
              <a:rPr sz="2400" dirty="0">
                <a:latin typeface="Times New Roman"/>
                <a:cs typeface="Times New Roman"/>
              </a:rPr>
              <a:t>can be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inferred.</a:t>
            </a:r>
            <a:endParaRPr sz="2400">
              <a:latin typeface="Times New Roman"/>
              <a:cs typeface="Times New Roman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-5" dirty="0">
                <a:latin typeface="Times New Roman"/>
                <a:cs typeface="Times New Roman"/>
              </a:rPr>
              <a:t>variations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determined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measuring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earth's  </a:t>
            </a:r>
            <a:r>
              <a:rPr sz="2400" dirty="0">
                <a:latin typeface="Times New Roman"/>
                <a:cs typeface="Times New Roman"/>
              </a:rPr>
              <a:t>gravity </a:t>
            </a:r>
            <a:r>
              <a:rPr sz="2400" spc="-5" dirty="0">
                <a:latin typeface="Times New Roman"/>
                <a:cs typeface="Times New Roman"/>
              </a:rPr>
              <a:t>field at numerous stations along </a:t>
            </a:r>
            <a:r>
              <a:rPr sz="2400" dirty="0">
                <a:latin typeface="Times New Roman"/>
                <a:cs typeface="Times New Roman"/>
              </a:rPr>
              <a:t>a traverse, and  </a:t>
            </a:r>
            <a:r>
              <a:rPr sz="2400" spc="-5" dirty="0">
                <a:latin typeface="Times New Roman"/>
                <a:cs typeface="Times New Roman"/>
              </a:rPr>
              <a:t>correcting the gravity </a:t>
            </a:r>
            <a:r>
              <a:rPr sz="2400" dirty="0">
                <a:latin typeface="Times New Roman"/>
                <a:cs typeface="Times New Roman"/>
              </a:rPr>
              <a:t>data for </a:t>
            </a:r>
            <a:r>
              <a:rPr sz="2400" b="1" i="1" spc="-5" dirty="0">
                <a:latin typeface="Times New Roman"/>
                <a:cs typeface="Times New Roman"/>
              </a:rPr>
              <a:t>elevation, tidal </a:t>
            </a:r>
            <a:r>
              <a:rPr sz="2400" b="1" i="1" spc="-10" dirty="0">
                <a:latin typeface="Times New Roman"/>
                <a:cs typeface="Times New Roman"/>
              </a:rPr>
              <a:t>effects,  topography, </a:t>
            </a:r>
            <a:r>
              <a:rPr sz="2400" b="1" i="1" dirty="0">
                <a:latin typeface="Times New Roman"/>
                <a:cs typeface="Times New Roman"/>
              </a:rPr>
              <a:t>latitude</a:t>
            </a:r>
            <a:r>
              <a:rPr sz="2400" dirty="0">
                <a:latin typeface="Times New Roman"/>
                <a:cs typeface="Times New Roman"/>
              </a:rPr>
              <a:t>, and </a:t>
            </a:r>
            <a:r>
              <a:rPr sz="2400" b="1" i="1" dirty="0">
                <a:latin typeface="Times New Roman"/>
                <a:cs typeface="Times New Roman"/>
              </a:rPr>
              <a:t>instrument</a:t>
            </a:r>
            <a:r>
              <a:rPr sz="2400" b="1" i="1" spc="-8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drift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5499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 method ( Process</a:t>
            </a:r>
            <a:r>
              <a:rPr spc="10" dirty="0"/>
              <a:t> </a:t>
            </a:r>
            <a:r>
              <a:rPr spc="-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0886"/>
            <a:ext cx="7623809" cy="3050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83820" indent="-25654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gravity field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surface of the </a:t>
            </a:r>
            <a:r>
              <a:rPr sz="2800" spc="-5" dirty="0">
                <a:latin typeface="Times New Roman"/>
                <a:cs typeface="Times New Roman"/>
              </a:rPr>
              <a:t>Earth is </a:t>
            </a:r>
            <a:r>
              <a:rPr sz="2800" dirty="0">
                <a:latin typeface="Times New Roman"/>
                <a:cs typeface="Times New Roman"/>
              </a:rPr>
              <a:t>not  uniformly the </a:t>
            </a:r>
            <a:r>
              <a:rPr sz="2800" spc="-5" dirty="0">
                <a:latin typeface="Times New Roman"/>
                <a:cs typeface="Times New Roman"/>
              </a:rPr>
              <a:t>same everywhere. It varies with the  </a:t>
            </a:r>
            <a:r>
              <a:rPr sz="2800" dirty="0">
                <a:latin typeface="Times New Roman"/>
                <a:cs typeface="Times New Roman"/>
              </a:rPr>
              <a:t>distribution of the </a:t>
            </a:r>
            <a:r>
              <a:rPr sz="2800" spc="-10" dirty="0">
                <a:latin typeface="Times New Roman"/>
                <a:cs typeface="Times New Roman"/>
              </a:rPr>
              <a:t>mass </a:t>
            </a:r>
            <a:r>
              <a:rPr sz="2800" spc="-5" dirty="0">
                <a:latin typeface="Times New Roman"/>
                <a:cs typeface="Times New Roman"/>
              </a:rPr>
              <a:t>materials </a:t>
            </a:r>
            <a:r>
              <a:rPr sz="2800" spc="-35" dirty="0">
                <a:latin typeface="Times New Roman"/>
                <a:cs typeface="Times New Roman"/>
              </a:rPr>
              <a:t>below.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3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Gravity  </a:t>
            </a:r>
            <a:r>
              <a:rPr sz="2800" dirty="0">
                <a:latin typeface="Times New Roman"/>
                <a:cs typeface="Times New Roman"/>
              </a:rPr>
              <a:t>survey </a:t>
            </a:r>
            <a:r>
              <a:rPr sz="2800" spc="-5" dirty="0">
                <a:latin typeface="Times New Roman"/>
                <a:cs typeface="Times New Roman"/>
              </a:rPr>
              <a:t>is an direct means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calculating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 </a:t>
            </a:r>
            <a:r>
              <a:rPr sz="2800" dirty="0">
                <a:latin typeface="Times New Roman"/>
                <a:cs typeface="Times New Roman"/>
              </a:rPr>
              <a:t>property of subsurface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materials.</a:t>
            </a:r>
            <a:endParaRPr sz="2800">
              <a:latin typeface="Times New Roman"/>
              <a:cs typeface="Times New Roman"/>
            </a:endParaRPr>
          </a:p>
          <a:p>
            <a:pPr marL="356870" marR="5080" indent="-35687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356870" algn="l"/>
                <a:tab pos="357505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The higher the gravity values, the denser the rock  beneath.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5922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 method</a:t>
            </a:r>
            <a:r>
              <a:rPr spc="5" dirty="0"/>
              <a:t> </a:t>
            </a:r>
            <a:r>
              <a:rPr spc="-5" dirty="0"/>
              <a:t>(Equipment)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0" y="2010282"/>
            <a:ext cx="776160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Modern </a:t>
            </a:r>
            <a:r>
              <a:rPr sz="2400" spc="-5" dirty="0">
                <a:latin typeface="Times New Roman"/>
                <a:cs typeface="Times New Roman"/>
              </a:rPr>
              <a:t>instruments capable </a:t>
            </a:r>
            <a:r>
              <a:rPr sz="2400" dirty="0">
                <a:latin typeface="Times New Roman"/>
                <a:cs typeface="Times New Roman"/>
              </a:rPr>
              <a:t>of rapid </a:t>
            </a:r>
            <a:r>
              <a:rPr sz="2400" spc="-5" dirty="0">
                <a:latin typeface="Times New Roman"/>
                <a:cs typeface="Times New Roman"/>
              </a:rPr>
              <a:t>gravity measurements  </a:t>
            </a:r>
            <a:r>
              <a:rPr sz="2400" dirty="0">
                <a:latin typeface="Times New Roman"/>
                <a:cs typeface="Times New Roman"/>
              </a:rPr>
              <a:t>are known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b="1" i="1" dirty="0">
                <a:latin typeface="Times New Roman"/>
                <a:cs typeface="Times New Roman"/>
              </a:rPr>
              <a:t>gravity </a:t>
            </a:r>
            <a:r>
              <a:rPr sz="2400" b="1" i="1" spc="-5" dirty="0">
                <a:latin typeface="Times New Roman"/>
                <a:cs typeface="Times New Roman"/>
              </a:rPr>
              <a:t>meters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b="1" i="1" spc="-5" dirty="0">
                <a:latin typeface="Times New Roman"/>
                <a:cs typeface="Times New Roman"/>
              </a:rPr>
              <a:t>gravimeters</a:t>
            </a:r>
            <a:r>
              <a:rPr sz="2400" spc="-5" dirty="0">
                <a:latin typeface="Times New Roman"/>
                <a:cs typeface="Times New Roman"/>
              </a:rPr>
              <a:t>. Gravimeters </a:t>
            </a:r>
            <a:r>
              <a:rPr sz="2400" dirty="0">
                <a:latin typeface="Times New Roman"/>
                <a:cs typeface="Times New Roman"/>
              </a:rPr>
              <a:t>are  </a:t>
            </a:r>
            <a:r>
              <a:rPr sz="2400" spc="-5" dirty="0">
                <a:latin typeface="Times New Roman"/>
                <a:cs typeface="Times New Roman"/>
              </a:rPr>
              <a:t>basically spring balances carrying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constant mass.  </a:t>
            </a:r>
            <a:r>
              <a:rPr sz="2400" spc="-30" dirty="0">
                <a:latin typeface="Times New Roman"/>
                <a:cs typeface="Times New Roman"/>
              </a:rPr>
              <a:t>Variations </a:t>
            </a:r>
            <a:r>
              <a:rPr sz="2400" spc="-5" dirty="0">
                <a:latin typeface="Times New Roman"/>
                <a:cs typeface="Times New Roman"/>
              </a:rPr>
              <a:t>in the weight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10" dirty="0">
                <a:latin typeface="Times New Roman"/>
                <a:cs typeface="Times New Roman"/>
              </a:rPr>
              <a:t>mass </a:t>
            </a:r>
            <a:r>
              <a:rPr sz="2400" dirty="0">
                <a:latin typeface="Times New Roman"/>
                <a:cs typeface="Times New Roman"/>
              </a:rPr>
              <a:t>caused by </a:t>
            </a:r>
            <a:r>
              <a:rPr sz="2400" spc="-5" dirty="0">
                <a:latin typeface="Times New Roman"/>
                <a:cs typeface="Times New Roman"/>
              </a:rPr>
              <a:t>variations </a:t>
            </a:r>
            <a:r>
              <a:rPr sz="2400" spc="5" dirty="0">
                <a:latin typeface="Times New Roman"/>
                <a:cs typeface="Times New Roman"/>
              </a:rPr>
              <a:t>in  </a:t>
            </a:r>
            <a:r>
              <a:rPr sz="2400" dirty="0">
                <a:latin typeface="Times New Roman"/>
                <a:cs typeface="Times New Roman"/>
              </a:rPr>
              <a:t>gravity </a:t>
            </a:r>
            <a:r>
              <a:rPr sz="2400" spc="-5" dirty="0">
                <a:latin typeface="Times New Roman"/>
                <a:cs typeface="Times New Roman"/>
              </a:rPr>
              <a:t>cause the length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spring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vary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measure </a:t>
            </a:r>
            <a:r>
              <a:rPr sz="2400" dirty="0">
                <a:latin typeface="Times New Roman"/>
                <a:cs typeface="Times New Roman"/>
              </a:rPr>
              <a:t>of the change 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gravity.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5922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 method</a:t>
            </a:r>
            <a:r>
              <a:rPr spc="5" dirty="0"/>
              <a:t> </a:t>
            </a:r>
            <a:r>
              <a:rPr spc="-5" dirty="0"/>
              <a:t>(Equipment)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67838"/>
            <a:ext cx="7332980" cy="3868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600" dirty="0">
                <a:solidFill>
                  <a:srgbClr val="0D0D0D"/>
                </a:solidFill>
                <a:latin typeface="Times New Roman"/>
                <a:cs typeface="Times New Roman"/>
              </a:rPr>
              <a:t>There are </a:t>
            </a:r>
            <a:r>
              <a:rPr sz="2600" b="1" i="1" dirty="0">
                <a:solidFill>
                  <a:srgbClr val="0D0D0D"/>
                </a:solidFill>
                <a:latin typeface="Times New Roman"/>
                <a:cs typeface="Times New Roman"/>
              </a:rPr>
              <a:t>two types </a:t>
            </a:r>
            <a:r>
              <a:rPr sz="2600" dirty="0">
                <a:solidFill>
                  <a:srgbClr val="0D0D0D"/>
                </a:solidFill>
                <a:latin typeface="Times New Roman"/>
                <a:cs typeface="Times New Roman"/>
              </a:rPr>
              <a:t>of</a:t>
            </a:r>
            <a:r>
              <a:rPr sz="2600" spc="-8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0D0D0D"/>
                </a:solidFill>
                <a:latin typeface="Times New Roman"/>
                <a:cs typeface="Times New Roman"/>
              </a:rPr>
              <a:t>gravimeters:</a:t>
            </a:r>
            <a:endParaRPr sz="2600" dirty="0">
              <a:latin typeface="Times New Roman"/>
              <a:cs typeface="Times New Roman"/>
            </a:endParaRPr>
          </a:p>
          <a:p>
            <a:pPr marL="811530" lvl="1" indent="-534035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Times New Roman"/>
              <a:buAutoNum type="arabicPeriod"/>
              <a:tabLst>
                <a:tab pos="810895" algn="l"/>
                <a:tab pos="811530" algn="l"/>
              </a:tabLst>
            </a:pP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Relative</a:t>
            </a:r>
            <a:r>
              <a:rPr sz="2400" b="1" i="1" spc="-3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and</a:t>
            </a:r>
            <a:endParaRPr sz="2400" dirty="0">
              <a:latin typeface="Times New Roman"/>
              <a:cs typeface="Times New Roman"/>
            </a:endParaRPr>
          </a:p>
          <a:p>
            <a:pPr marL="735330" lvl="1" indent="-457834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AutoNum type="arabicPeriod"/>
              <a:tabLst>
                <a:tab pos="734695" algn="l"/>
                <a:tab pos="735330" algn="l"/>
              </a:tabLst>
            </a:pP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Absolute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277495">
              <a:lnSpc>
                <a:spcPts val="2735"/>
              </a:lnSpc>
              <a:spcBef>
                <a:spcPts val="10"/>
              </a:spcBef>
            </a:pP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Absolute gravimeters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measure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 </a:t>
            </a: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local gravity</a:t>
            </a:r>
            <a:r>
              <a:rPr sz="2400" b="1" i="1" spc="-12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in</a:t>
            </a:r>
            <a:endParaRPr sz="2400" dirty="0">
              <a:latin typeface="Times New Roman"/>
              <a:cs typeface="Times New Roman"/>
            </a:endParaRPr>
          </a:p>
          <a:p>
            <a:pPr marL="734695">
              <a:lnSpc>
                <a:spcPts val="2735"/>
              </a:lnSpc>
            </a:pPr>
            <a:r>
              <a:rPr sz="24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absolute </a:t>
            </a: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units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,</a:t>
            </a:r>
            <a:r>
              <a:rPr sz="2400" spc="-2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gals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734695" marR="5080" indent="-457834">
              <a:lnSpc>
                <a:spcPct val="90000"/>
              </a:lnSpc>
              <a:spcBef>
                <a:spcPts val="300"/>
              </a:spcBef>
            </a:pP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Relative gravimeters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compare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 value of gravity at one  point with </a:t>
            </a:r>
            <a:r>
              <a:rPr sz="2400" spc="-15" dirty="0">
                <a:solidFill>
                  <a:srgbClr val="0D0D0D"/>
                </a:solidFill>
                <a:latin typeface="Times New Roman"/>
                <a:cs typeface="Times New Roman"/>
              </a:rPr>
              <a:t>another.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They </a:t>
            </a:r>
            <a:r>
              <a:rPr sz="2400" spc="-10" dirty="0">
                <a:solidFill>
                  <a:srgbClr val="0D0D0D"/>
                </a:solidFill>
                <a:latin typeface="Times New Roman"/>
                <a:cs typeface="Times New Roman"/>
              </a:rPr>
              <a:t>must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be calibrated at a  location where the gravity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is known </a:t>
            </a:r>
            <a:r>
              <a:rPr sz="2400" spc="-15" dirty="0">
                <a:solidFill>
                  <a:srgbClr val="0D0D0D"/>
                </a:solidFill>
                <a:latin typeface="Times New Roman"/>
                <a:cs typeface="Times New Roman"/>
              </a:rPr>
              <a:t>accurately,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and  then transported to the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location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where the gravity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is</a:t>
            </a:r>
            <a:r>
              <a:rPr sz="2400" spc="-16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to  be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measured.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They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measure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 ratio of the gravity at  the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two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points.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49504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Geophysics</a:t>
            </a:r>
            <a:r>
              <a:rPr spc="10" dirty="0"/>
              <a:t> </a:t>
            </a:r>
            <a:r>
              <a:rPr spc="-5" dirty="0"/>
              <a:t>(Definition)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28214"/>
            <a:ext cx="7965440" cy="39852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238125" indent="-457834">
              <a:lnSpc>
                <a:spcPts val="3020"/>
              </a:lnSpc>
              <a:spcBef>
                <a:spcPts val="480"/>
              </a:spcBef>
              <a:buClr>
                <a:srgbClr val="FF0000"/>
              </a:buClr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Geophysics is the application of method </a:t>
            </a:r>
            <a:r>
              <a:rPr sz="2800" dirty="0">
                <a:latin typeface="Times New Roman"/>
                <a:cs typeface="Times New Roman"/>
              </a:rPr>
              <a:t>of physics  </a:t>
            </a:r>
            <a:r>
              <a:rPr sz="2800" spc="-5" dirty="0">
                <a:latin typeface="Times New Roman"/>
                <a:cs typeface="Times New Roman"/>
              </a:rPr>
              <a:t>to the </a:t>
            </a:r>
            <a:r>
              <a:rPr sz="2800" dirty="0">
                <a:latin typeface="Times New Roman"/>
                <a:cs typeface="Times New Roman"/>
              </a:rPr>
              <a:t>study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Earth.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834">
              <a:lnSpc>
                <a:spcPct val="90000"/>
              </a:lnSpc>
              <a:spcBef>
                <a:spcPts val="260"/>
              </a:spcBef>
              <a:buClr>
                <a:srgbClr val="FF0000"/>
              </a:buClr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other sense, it is a subject of natural science  concern with the physical processes and the physical  properties of the earth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40" dirty="0">
                <a:latin typeface="Times New Roman"/>
                <a:cs typeface="Times New Roman"/>
              </a:rPr>
              <a:t>it’s </a:t>
            </a:r>
            <a:r>
              <a:rPr sz="2800" dirty="0">
                <a:latin typeface="Times New Roman"/>
                <a:cs typeface="Times New Roman"/>
              </a:rPr>
              <a:t>surrounding </a:t>
            </a:r>
            <a:r>
              <a:rPr sz="2800" spc="-5" dirty="0">
                <a:latin typeface="Times New Roman"/>
                <a:cs typeface="Times New Roman"/>
              </a:rPr>
              <a:t>space  environment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use of </a:t>
            </a:r>
            <a:r>
              <a:rPr sz="2800" dirty="0">
                <a:latin typeface="Times New Roman"/>
                <a:cs typeface="Times New Roman"/>
              </a:rPr>
              <a:t>co-ordinary </a:t>
            </a:r>
            <a:r>
              <a:rPr sz="2800" spc="-5" dirty="0">
                <a:latin typeface="Times New Roman"/>
                <a:cs typeface="Times New Roman"/>
              </a:rPr>
              <a:t>methods for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analysis.</a:t>
            </a:r>
            <a:endParaRPr sz="2800">
              <a:latin typeface="Times New Roman"/>
              <a:cs typeface="Times New Roman"/>
            </a:endParaRPr>
          </a:p>
          <a:p>
            <a:pPr marL="469900" marR="321310" indent="-457834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dirty="0">
                <a:latin typeface="Times New Roman"/>
                <a:cs typeface="Times New Roman"/>
              </a:rPr>
              <a:t>involves </a:t>
            </a:r>
            <a:r>
              <a:rPr sz="2800" spc="-5" dirty="0">
                <a:latin typeface="Times New Roman"/>
                <a:cs typeface="Times New Roman"/>
              </a:rPr>
              <a:t>the application of physical theories and  </a:t>
            </a:r>
            <a:r>
              <a:rPr sz="2800" spc="-10" dirty="0">
                <a:latin typeface="Times New Roman"/>
                <a:cs typeface="Times New Roman"/>
              </a:rPr>
              <a:t>measurements </a:t>
            </a:r>
            <a:r>
              <a:rPr sz="2800" spc="-5" dirty="0">
                <a:latin typeface="Times New Roman"/>
                <a:cs typeface="Times New Roman"/>
              </a:rPr>
              <a:t>to discover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properties and  processes of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earth.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32790"/>
            <a:ext cx="3622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</a:t>
            </a:r>
            <a:r>
              <a:rPr spc="-35" dirty="0"/>
              <a:t> </a:t>
            </a:r>
            <a:r>
              <a:rPr spc="-5" dirty="0"/>
              <a:t>reduction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82191"/>
            <a:ext cx="8300720" cy="225959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400"/>
              </a:spcBef>
            </a:pPr>
            <a:r>
              <a:rPr sz="2800" b="1" spc="-5" dirty="0">
                <a:latin typeface="Times New Roman"/>
                <a:cs typeface="Times New Roman"/>
              </a:rPr>
              <a:t>Elevation</a:t>
            </a:r>
            <a:r>
              <a:rPr sz="2800" b="1" spc="-10" dirty="0">
                <a:latin typeface="Times New Roman"/>
                <a:cs typeface="Times New Roman"/>
              </a:rPr>
              <a:t> corrections</a:t>
            </a:r>
            <a:endParaRPr sz="2800" dirty="0">
              <a:latin typeface="Times New Roman"/>
              <a:cs typeface="Times New Roman"/>
            </a:endParaRPr>
          </a:p>
          <a:p>
            <a:pPr marL="12700" marR="5080" indent="914400">
              <a:lnSpc>
                <a:spcPct val="100000"/>
              </a:lnSpc>
              <a:spcBef>
                <a:spcPts val="305"/>
              </a:spcBef>
              <a:tabLst>
                <a:tab pos="2614295" algn="l"/>
                <a:tab pos="3197860" algn="l"/>
                <a:tab pos="3799840" algn="l"/>
                <a:tab pos="5210175" algn="l"/>
                <a:tab pos="6816090" algn="l"/>
                <a:tab pos="7280275" algn="l"/>
              </a:tabLst>
            </a:pPr>
            <a:r>
              <a:rPr sz="2800" spc="-5" dirty="0">
                <a:latin typeface="Times New Roman"/>
                <a:cs typeface="Times New Roman"/>
              </a:rPr>
              <a:t>Cor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spc="-4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feri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evations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avity  stations is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in three parts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309"/>
              </a:spcBef>
              <a:tabLst>
                <a:tab pos="670560" algn="l"/>
              </a:tabLst>
            </a:pPr>
            <a:r>
              <a:rPr sz="2600" dirty="0">
                <a:solidFill>
                  <a:srgbClr val="009DD9"/>
                </a:solidFill>
                <a:latin typeface="Georgia"/>
                <a:cs typeface="Georgia"/>
              </a:rPr>
              <a:t>▫	</a:t>
            </a:r>
            <a:r>
              <a:rPr sz="2600" dirty="0">
                <a:latin typeface="Times New Roman"/>
                <a:cs typeface="Times New Roman"/>
              </a:rPr>
              <a:t>Free </a:t>
            </a:r>
            <a:r>
              <a:rPr sz="2600" spc="-5" dirty="0">
                <a:latin typeface="Times New Roman"/>
                <a:cs typeface="Times New Roman"/>
              </a:rPr>
              <a:t>air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Correction</a:t>
            </a:r>
            <a:endParaRPr sz="2600" dirty="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300"/>
              </a:spcBef>
              <a:tabLst>
                <a:tab pos="670560" algn="l"/>
              </a:tabLst>
            </a:pPr>
            <a:r>
              <a:rPr sz="2600" dirty="0" smtClean="0">
                <a:solidFill>
                  <a:srgbClr val="009DD9"/>
                </a:solidFill>
                <a:latin typeface="Georgia"/>
                <a:cs typeface="Georgia"/>
              </a:rPr>
              <a:t>▫</a:t>
            </a:r>
            <a:r>
              <a:rPr sz="2600" dirty="0">
                <a:solidFill>
                  <a:srgbClr val="009DD9"/>
                </a:solidFill>
                <a:latin typeface="Georgia"/>
                <a:cs typeface="Georgia"/>
              </a:rPr>
              <a:t>	</a:t>
            </a:r>
            <a:r>
              <a:rPr sz="2600" spc="-30" dirty="0">
                <a:latin typeface="Times New Roman"/>
                <a:cs typeface="Times New Roman"/>
              </a:rPr>
              <a:t>Terrain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Correction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039138"/>
            <a:ext cx="8920975" cy="1451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8990"/>
            <a:ext cx="4016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Latitude</a:t>
            </a:r>
            <a:r>
              <a:rPr spc="-30" dirty="0"/>
              <a:t> </a:t>
            </a:r>
            <a:r>
              <a:rPr spc="-5" dirty="0"/>
              <a:t>Correction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53209"/>
            <a:ext cx="8074025" cy="4827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Gravity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varies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latitude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because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non-spherical</a:t>
            </a:r>
            <a:endParaRPr sz="2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365"/>
              </a:spcBef>
            </a:pPr>
            <a:r>
              <a:rPr sz="2400" spc="-5" dirty="0">
                <a:latin typeface="Times New Roman"/>
                <a:cs typeface="Times New Roman"/>
              </a:rPr>
              <a:t>shape of the Earth and because the angular velocity of a point on  the </a:t>
            </a:r>
            <a:r>
              <a:rPr sz="2400" spc="-25" dirty="0">
                <a:latin typeface="Times New Roman"/>
                <a:cs typeface="Times New Roman"/>
              </a:rPr>
              <a:t>Earth’s </a:t>
            </a:r>
            <a:r>
              <a:rPr sz="2400" spc="-5" dirty="0">
                <a:latin typeface="Times New Roman"/>
                <a:cs typeface="Times New Roman"/>
              </a:rPr>
              <a:t>surface decreases </a:t>
            </a:r>
            <a:r>
              <a:rPr sz="2400" dirty="0">
                <a:latin typeface="Times New Roman"/>
                <a:cs typeface="Times New Roman"/>
              </a:rPr>
              <a:t>from a </a:t>
            </a:r>
            <a:r>
              <a:rPr sz="2400" spc="-5" dirty="0">
                <a:latin typeface="Times New Roman"/>
                <a:cs typeface="Times New Roman"/>
              </a:rPr>
              <a:t>maximum </a:t>
            </a:r>
            <a:r>
              <a:rPr sz="2400" dirty="0">
                <a:latin typeface="Times New Roman"/>
                <a:cs typeface="Times New Roman"/>
              </a:rPr>
              <a:t>at </a:t>
            </a:r>
            <a:r>
              <a:rPr sz="2400" spc="-5" dirty="0">
                <a:latin typeface="Times New Roman"/>
                <a:cs typeface="Times New Roman"/>
              </a:rPr>
              <a:t>the equator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zero </a:t>
            </a:r>
            <a:r>
              <a:rPr sz="2400" spc="-5" dirty="0">
                <a:latin typeface="Times New Roman"/>
                <a:cs typeface="Times New Roman"/>
              </a:rPr>
              <a:t>at </a:t>
            </a:r>
            <a:r>
              <a:rPr sz="2400" dirty="0">
                <a:latin typeface="Times New Roman"/>
                <a:cs typeface="Times New Roman"/>
              </a:rPr>
              <a:t>the poles. The </a:t>
            </a:r>
            <a:r>
              <a:rPr sz="2400" spc="-5" dirty="0">
                <a:latin typeface="Times New Roman"/>
                <a:cs typeface="Times New Roman"/>
              </a:rPr>
              <a:t>centripetal acceleration generated </a:t>
            </a:r>
            <a:r>
              <a:rPr sz="2400" spc="-10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this  </a:t>
            </a:r>
            <a:r>
              <a:rPr sz="2400" spc="-5" dirty="0">
                <a:latin typeface="Times New Roman"/>
                <a:cs typeface="Times New Roman"/>
              </a:rPr>
              <a:t>rotation has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negative radial component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consequently causes  gravity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decrease </a:t>
            </a:r>
            <a:r>
              <a:rPr sz="2400" dirty="0">
                <a:latin typeface="Times New Roman"/>
                <a:cs typeface="Times New Roman"/>
              </a:rPr>
              <a:t>from pole to </a:t>
            </a:r>
            <a:r>
              <a:rPr sz="2400" spc="-20" dirty="0">
                <a:latin typeface="Times New Roman"/>
                <a:cs typeface="Times New Roman"/>
              </a:rPr>
              <a:t>equator. </a:t>
            </a:r>
            <a:r>
              <a:rPr sz="2400" spc="-15" dirty="0">
                <a:latin typeface="Times New Roman"/>
                <a:cs typeface="Times New Roman"/>
              </a:rPr>
              <a:t>Consequently, </a:t>
            </a:r>
            <a:r>
              <a:rPr sz="2400" spc="-5" dirty="0">
                <a:latin typeface="Times New Roman"/>
                <a:cs typeface="Times New Roman"/>
              </a:rPr>
              <a:t>points  </a:t>
            </a:r>
            <a:r>
              <a:rPr sz="2400" dirty="0">
                <a:latin typeface="Times New Roman"/>
                <a:cs typeface="Times New Roman"/>
              </a:rPr>
              <a:t>near </a:t>
            </a:r>
            <a:r>
              <a:rPr sz="2400" spc="-5" dirty="0">
                <a:latin typeface="Times New Roman"/>
                <a:cs typeface="Times New Roman"/>
              </a:rPr>
              <a:t>the equator are farther </a:t>
            </a:r>
            <a:r>
              <a:rPr sz="2400" dirty="0">
                <a:latin typeface="Times New Roman"/>
                <a:cs typeface="Times New Roman"/>
              </a:rPr>
              <a:t>from the </a:t>
            </a:r>
            <a:r>
              <a:rPr sz="2400" spc="-5" dirty="0">
                <a:latin typeface="Times New Roman"/>
                <a:cs typeface="Times New Roman"/>
              </a:rPr>
              <a:t>centre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mass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Earth  </a:t>
            </a:r>
            <a:r>
              <a:rPr sz="2400" dirty="0">
                <a:latin typeface="Times New Roman"/>
                <a:cs typeface="Times New Roman"/>
              </a:rPr>
              <a:t>than those near </a:t>
            </a:r>
            <a:r>
              <a:rPr sz="2400" spc="-5" dirty="0">
                <a:latin typeface="Times New Roman"/>
                <a:cs typeface="Times New Roman"/>
              </a:rPr>
              <a:t>the poles, causing </a:t>
            </a:r>
            <a:r>
              <a:rPr sz="2400" dirty="0">
                <a:latin typeface="Times New Roman"/>
                <a:cs typeface="Times New Roman"/>
              </a:rPr>
              <a:t>gravity to </a:t>
            </a:r>
            <a:r>
              <a:rPr sz="2400" spc="-5" dirty="0">
                <a:latin typeface="Times New Roman"/>
                <a:cs typeface="Times New Roman"/>
              </a:rPr>
              <a:t>increase from </a:t>
            </a:r>
            <a:r>
              <a:rPr sz="2400" dirty="0">
                <a:latin typeface="Times New Roman"/>
                <a:cs typeface="Times New Roman"/>
              </a:rPr>
              <a:t>the  equator to 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4017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Latitude</a:t>
            </a:r>
            <a:r>
              <a:rPr spc="-65" dirty="0"/>
              <a:t> </a:t>
            </a:r>
            <a:r>
              <a:rPr spc="-5" dirty="0"/>
              <a:t>Correction</a:t>
            </a:r>
          </a:p>
        </p:txBody>
      </p:sp>
      <p:sp>
        <p:nvSpPr>
          <p:cNvPr id="3" name="object 3"/>
          <p:cNvSpPr/>
          <p:nvPr/>
        </p:nvSpPr>
        <p:spPr>
          <a:xfrm>
            <a:off x="859688" y="3027535"/>
            <a:ext cx="7544513" cy="2955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33801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Tidal</a:t>
            </a:r>
            <a:r>
              <a:rPr spc="-65" dirty="0"/>
              <a:t> </a:t>
            </a:r>
            <a:r>
              <a:rPr dirty="0"/>
              <a:t>Correction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272" y="2005283"/>
            <a:ext cx="7472680" cy="4186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14400" algn="just">
              <a:lnSpc>
                <a:spcPct val="150000"/>
              </a:lnSpc>
              <a:spcBef>
                <a:spcPts val="95"/>
              </a:spcBef>
            </a:pPr>
            <a:r>
              <a:rPr sz="2600" spc="-5" dirty="0">
                <a:latin typeface="Times New Roman"/>
                <a:cs typeface="Times New Roman"/>
              </a:rPr>
              <a:t>Gravity measured at </a:t>
            </a:r>
            <a:r>
              <a:rPr sz="2600" dirty="0">
                <a:latin typeface="Times New Roman"/>
                <a:cs typeface="Times New Roman"/>
              </a:rPr>
              <a:t>a fixed </a:t>
            </a:r>
            <a:r>
              <a:rPr sz="2600" spc="-5" dirty="0">
                <a:latin typeface="Times New Roman"/>
                <a:cs typeface="Times New Roman"/>
              </a:rPr>
              <a:t>location varies with  </a:t>
            </a:r>
            <a:r>
              <a:rPr sz="2600" dirty="0">
                <a:latin typeface="Times New Roman"/>
                <a:cs typeface="Times New Roman"/>
              </a:rPr>
              <a:t>time </a:t>
            </a:r>
            <a:r>
              <a:rPr sz="2600" spc="-5" dirty="0">
                <a:latin typeface="Times New Roman"/>
                <a:cs typeface="Times New Roman"/>
              </a:rPr>
              <a:t>because </a:t>
            </a:r>
            <a:r>
              <a:rPr sz="2600" dirty="0">
                <a:latin typeface="Times New Roman"/>
                <a:cs typeface="Times New Roman"/>
              </a:rPr>
              <a:t>of periodic </a:t>
            </a:r>
            <a:r>
              <a:rPr sz="2600" spc="-5" dirty="0">
                <a:latin typeface="Times New Roman"/>
                <a:cs typeface="Times New Roman"/>
              </a:rPr>
              <a:t>variation </a:t>
            </a:r>
            <a:r>
              <a:rPr sz="2600" dirty="0">
                <a:latin typeface="Times New Roman"/>
                <a:cs typeface="Times New Roman"/>
              </a:rPr>
              <a:t>in the gravitational  </a:t>
            </a:r>
            <a:r>
              <a:rPr sz="2600" spc="-10" dirty="0">
                <a:latin typeface="Times New Roman"/>
                <a:cs typeface="Times New Roman"/>
              </a:rPr>
              <a:t>effects </a:t>
            </a:r>
            <a:r>
              <a:rPr sz="2600" dirty="0">
                <a:latin typeface="Times New Roman"/>
                <a:cs typeface="Times New Roman"/>
              </a:rPr>
              <a:t>of the Sun </a:t>
            </a:r>
            <a:r>
              <a:rPr sz="2600" spc="-5" dirty="0">
                <a:latin typeface="Times New Roman"/>
                <a:cs typeface="Times New Roman"/>
              </a:rPr>
              <a:t>and Moon associated </a:t>
            </a:r>
            <a:r>
              <a:rPr sz="2600" dirty="0">
                <a:latin typeface="Times New Roman"/>
                <a:cs typeface="Times New Roman"/>
              </a:rPr>
              <a:t>with their  orbital motions, and </a:t>
            </a:r>
            <a:r>
              <a:rPr sz="2600" spc="-5" dirty="0">
                <a:latin typeface="Times New Roman"/>
                <a:cs typeface="Times New Roman"/>
              </a:rPr>
              <a:t>correction </a:t>
            </a:r>
            <a:r>
              <a:rPr sz="2600" dirty="0">
                <a:latin typeface="Times New Roman"/>
                <a:cs typeface="Times New Roman"/>
              </a:rPr>
              <a:t>must be made for </a:t>
            </a:r>
            <a:r>
              <a:rPr sz="2600" spc="-5" dirty="0">
                <a:latin typeface="Times New Roman"/>
                <a:cs typeface="Times New Roman"/>
              </a:rPr>
              <a:t>this  variation </a:t>
            </a:r>
            <a:r>
              <a:rPr sz="2600" dirty="0">
                <a:latin typeface="Times New Roman"/>
                <a:cs typeface="Times New Roman"/>
              </a:rPr>
              <a:t>in a </a:t>
            </a:r>
            <a:r>
              <a:rPr sz="2600" spc="-5" dirty="0">
                <a:latin typeface="Times New Roman"/>
                <a:cs typeface="Times New Roman"/>
              </a:rPr>
              <a:t>high precision </a:t>
            </a:r>
            <a:r>
              <a:rPr sz="2600" spc="-30" dirty="0">
                <a:latin typeface="Times New Roman"/>
                <a:cs typeface="Times New Roman"/>
              </a:rPr>
              <a:t>survey. </a:t>
            </a:r>
            <a:r>
              <a:rPr sz="2600" spc="-1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spite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its much  smaller mass, </a:t>
            </a:r>
            <a:r>
              <a:rPr sz="2600" dirty="0">
                <a:latin typeface="Times New Roman"/>
                <a:cs typeface="Times New Roman"/>
              </a:rPr>
              <a:t>the gravitational </a:t>
            </a:r>
            <a:r>
              <a:rPr sz="2600" spc="-5" dirty="0">
                <a:latin typeface="Times New Roman"/>
                <a:cs typeface="Times New Roman"/>
              </a:rPr>
              <a:t>attraction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the Moon is  </a:t>
            </a:r>
            <a:r>
              <a:rPr sz="2600" spc="-10" dirty="0">
                <a:latin typeface="Times New Roman"/>
                <a:cs typeface="Times New Roman"/>
              </a:rPr>
              <a:t>larger </a:t>
            </a:r>
            <a:r>
              <a:rPr sz="2600" dirty="0">
                <a:latin typeface="Times New Roman"/>
                <a:cs typeface="Times New Roman"/>
              </a:rPr>
              <a:t>than that of the Sun because of </a:t>
            </a:r>
            <a:r>
              <a:rPr sz="2600" spc="-5" dirty="0">
                <a:latin typeface="Times New Roman"/>
                <a:cs typeface="Times New Roman"/>
              </a:rPr>
              <a:t>its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proximity.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33801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Tidal</a:t>
            </a:r>
            <a:r>
              <a:rPr spc="-65" dirty="0"/>
              <a:t> </a:t>
            </a:r>
            <a:r>
              <a:rPr dirty="0"/>
              <a:t>Correction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6385" marR="5080" indent="-256540">
              <a:lnSpc>
                <a:spcPct val="90000"/>
              </a:lnSpc>
              <a:spcBef>
                <a:spcPts val="430"/>
              </a:spcBef>
              <a:buClr>
                <a:srgbClr val="FF0000"/>
              </a:buClr>
              <a:buFont typeface="Georgia"/>
              <a:buChar char="•"/>
              <a:tabLst>
                <a:tab pos="287655" algn="l"/>
              </a:tabLst>
            </a:pPr>
            <a:r>
              <a:rPr spc="-5" dirty="0"/>
              <a:t>These </a:t>
            </a:r>
            <a:r>
              <a:rPr i="1" spc="-5" dirty="0">
                <a:latin typeface="Times New Roman"/>
                <a:cs typeface="Times New Roman"/>
              </a:rPr>
              <a:t>solid Earth tides </a:t>
            </a:r>
            <a:r>
              <a:rPr spc="-5" dirty="0"/>
              <a:t>are considerably smaller than  oceanic tides and lag </a:t>
            </a:r>
            <a:r>
              <a:rPr dirty="0"/>
              <a:t>farther behind the lunar </a:t>
            </a:r>
            <a:r>
              <a:rPr spc="-5" dirty="0"/>
              <a:t>motion.  They cause </a:t>
            </a:r>
            <a:r>
              <a:rPr dirty="0"/>
              <a:t>the </a:t>
            </a:r>
            <a:r>
              <a:rPr spc="-5" dirty="0"/>
              <a:t>elevation </a:t>
            </a:r>
            <a:r>
              <a:rPr dirty="0"/>
              <a:t>of </a:t>
            </a:r>
            <a:r>
              <a:rPr spc="-5" dirty="0"/>
              <a:t>an </a:t>
            </a:r>
            <a:r>
              <a:rPr dirty="0"/>
              <a:t>observation point </a:t>
            </a:r>
            <a:r>
              <a:rPr spc="-5" dirty="0"/>
              <a:t>to  be altered by a </a:t>
            </a:r>
            <a:r>
              <a:rPr dirty="0"/>
              <a:t>few </a:t>
            </a:r>
            <a:r>
              <a:rPr spc="-5" dirty="0"/>
              <a:t>centimeters and </a:t>
            </a:r>
            <a:r>
              <a:rPr dirty="0"/>
              <a:t>thus </a:t>
            </a:r>
            <a:r>
              <a:rPr spc="-5" dirty="0"/>
              <a:t>vary its  distance </a:t>
            </a:r>
            <a:r>
              <a:rPr dirty="0"/>
              <a:t>from the </a:t>
            </a:r>
            <a:r>
              <a:rPr spc="-5" dirty="0"/>
              <a:t>centre of mass </a:t>
            </a:r>
            <a:r>
              <a:rPr dirty="0"/>
              <a:t>of the </a:t>
            </a:r>
            <a:r>
              <a:rPr spc="-5" dirty="0"/>
              <a:t>Earth. The  </a:t>
            </a:r>
            <a:r>
              <a:rPr dirty="0"/>
              <a:t>periodic </a:t>
            </a:r>
            <a:r>
              <a:rPr spc="-5" dirty="0"/>
              <a:t>gravity </a:t>
            </a:r>
            <a:r>
              <a:rPr dirty="0"/>
              <a:t>variations </a:t>
            </a:r>
            <a:r>
              <a:rPr spc="-5" dirty="0"/>
              <a:t>caused </a:t>
            </a:r>
            <a:r>
              <a:rPr dirty="0"/>
              <a:t>by </a:t>
            </a:r>
            <a:r>
              <a:rPr spc="-5" dirty="0"/>
              <a:t>the combined  </a:t>
            </a:r>
            <a:r>
              <a:rPr spc="-10" dirty="0"/>
              <a:t>effects </a:t>
            </a:r>
            <a:r>
              <a:rPr dirty="0"/>
              <a:t>of Sun </a:t>
            </a:r>
            <a:r>
              <a:rPr spc="-5" dirty="0"/>
              <a:t>and </a:t>
            </a:r>
            <a:r>
              <a:rPr dirty="0"/>
              <a:t>Moon </a:t>
            </a:r>
            <a:r>
              <a:rPr spc="-5" dirty="0"/>
              <a:t>are </a:t>
            </a:r>
            <a:r>
              <a:rPr dirty="0"/>
              <a:t>known </a:t>
            </a:r>
            <a:r>
              <a:rPr spc="-5" dirty="0"/>
              <a:t>as </a:t>
            </a:r>
            <a:r>
              <a:rPr i="1" spc="-5" dirty="0">
                <a:latin typeface="Times New Roman"/>
                <a:cs typeface="Times New Roman"/>
              </a:rPr>
              <a:t>tidal  </a:t>
            </a:r>
            <a:r>
              <a:rPr i="1" dirty="0">
                <a:latin typeface="Times New Roman"/>
                <a:cs typeface="Times New Roman"/>
              </a:rPr>
              <a:t>variations.</a:t>
            </a:r>
          </a:p>
          <a:p>
            <a:pPr marL="286385" marR="33020" indent="-256540">
              <a:lnSpc>
                <a:spcPts val="3020"/>
              </a:lnSpc>
              <a:spcBef>
                <a:spcPts val="350"/>
              </a:spcBef>
              <a:buClr>
                <a:srgbClr val="FF0000"/>
              </a:buClr>
              <a:buFont typeface="Georgia"/>
              <a:buChar char="•"/>
              <a:tabLst>
                <a:tab pos="287655" algn="l"/>
              </a:tabLst>
            </a:pPr>
            <a:r>
              <a:rPr spc="-5" dirty="0"/>
              <a:t>They have a maximum amplitude of some 3 gu and a  minimumperiod of about 12</a:t>
            </a:r>
            <a:r>
              <a:rPr spc="5" dirty="0"/>
              <a:t> </a:t>
            </a:r>
            <a:r>
              <a:rPr spc="-5" dirty="0"/>
              <a:t>h.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Isostacy</a:t>
            </a:r>
            <a:r>
              <a:rPr lang="en-US" dirty="0" smtClean="0"/>
              <a:t> corrections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506" y="2228214"/>
            <a:ext cx="2496694" cy="861774"/>
          </a:xfrm>
        </p:spPr>
        <p:txBody>
          <a:bodyPr/>
          <a:lstStyle/>
          <a:p>
            <a:r>
              <a:rPr lang="en-US" dirty="0" smtClean="0"/>
              <a:t>Uses for regional survey not for local regions, due it  need a huge area to cover the effect of mass by gravity </a:t>
            </a:r>
            <a:endParaRPr lang="en-US" dirty="0"/>
          </a:p>
        </p:txBody>
      </p:sp>
      <p:pic>
        <p:nvPicPr>
          <p:cNvPr id="4" name="Picture 3" descr="1583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5715000" cy="375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34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2395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Geophysics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0886"/>
            <a:ext cx="794829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Geophysics </a:t>
            </a:r>
            <a:r>
              <a:rPr sz="2800" spc="-5" dirty="0">
                <a:latin typeface="Times New Roman"/>
                <a:cs typeface="Times New Roman"/>
              </a:rPr>
              <a:t>has </a:t>
            </a:r>
            <a:r>
              <a:rPr sz="2800" dirty="0">
                <a:latin typeface="Times New Roman"/>
                <a:cs typeface="Times New Roman"/>
              </a:rPr>
              <a:t>contributed significantly </a:t>
            </a:r>
            <a:r>
              <a:rPr sz="2800" spc="-5" dirty="0">
                <a:latin typeface="Times New Roman"/>
                <a:cs typeface="Times New Roman"/>
              </a:rPr>
              <a:t>in the  </a:t>
            </a:r>
            <a:r>
              <a:rPr sz="2800" dirty="0">
                <a:latin typeface="Times New Roman"/>
                <a:cs typeface="Times New Roman"/>
              </a:rPr>
              <a:t>understanding of </a:t>
            </a:r>
            <a:r>
              <a:rPr sz="2800" spc="-10" dirty="0">
                <a:latin typeface="Times New Roman"/>
                <a:cs typeface="Times New Roman"/>
              </a:rPr>
              <a:t>many </a:t>
            </a:r>
            <a:r>
              <a:rPr sz="2800" dirty="0">
                <a:latin typeface="Times New Roman"/>
                <a:cs typeface="Times New Roman"/>
              </a:rPr>
              <a:t>physical </a:t>
            </a:r>
            <a:r>
              <a:rPr sz="2800" spc="-5" dirty="0">
                <a:latin typeface="Times New Roman"/>
                <a:cs typeface="Times New Roman"/>
              </a:rPr>
              <a:t>processes that lead to  scientific and economic </a:t>
            </a:r>
            <a:r>
              <a:rPr sz="2800" dirty="0">
                <a:latin typeface="Times New Roman"/>
                <a:cs typeface="Times New Roman"/>
              </a:rPr>
              <a:t>contribution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our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society.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4963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B6A5C"/>
                </a:solidFill>
              </a:rPr>
              <a:t>Branches of</a:t>
            </a:r>
            <a:r>
              <a:rPr spc="-50" dirty="0">
                <a:solidFill>
                  <a:srgbClr val="1B6A5C"/>
                </a:solidFill>
              </a:rPr>
              <a:t> </a:t>
            </a:r>
            <a:r>
              <a:rPr dirty="0">
                <a:solidFill>
                  <a:srgbClr val="1B6A5C"/>
                </a:solidFill>
              </a:rPr>
              <a:t>Geophysics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1003300" indent="-25654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dirty="0"/>
              <a:t>Solid </a:t>
            </a:r>
            <a:r>
              <a:rPr spc="-5" dirty="0"/>
              <a:t>Earth  Geophysics</a:t>
            </a:r>
            <a:r>
              <a:rPr spc="-65" dirty="0"/>
              <a:t> </a:t>
            </a:r>
            <a:r>
              <a:rPr spc="-5" dirty="0"/>
              <a:t>:</a:t>
            </a:r>
          </a:p>
          <a:p>
            <a:pPr marL="268605" marR="36830" indent="-25654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b="0" dirty="0">
                <a:latin typeface="Times New Roman"/>
                <a:cs typeface="Times New Roman"/>
              </a:rPr>
              <a:t>Earthquakes,</a:t>
            </a:r>
            <a:r>
              <a:rPr sz="2400" b="0" spc="-114" dirty="0">
                <a:latin typeface="Times New Roman"/>
                <a:cs typeface="Times New Roman"/>
              </a:rPr>
              <a:t> </a:t>
            </a:r>
            <a:r>
              <a:rPr sz="2400" b="0" spc="-25" dirty="0">
                <a:latin typeface="Times New Roman"/>
                <a:cs typeface="Times New Roman"/>
              </a:rPr>
              <a:t>Tsunamis,  </a:t>
            </a:r>
            <a:r>
              <a:rPr sz="2400" b="0" spc="-20" dirty="0">
                <a:latin typeface="Times New Roman"/>
                <a:cs typeface="Times New Roman"/>
              </a:rPr>
              <a:t>Tectonics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b="0" spc="-5" dirty="0">
                <a:latin typeface="Times New Roman"/>
                <a:cs typeface="Times New Roman"/>
              </a:rPr>
              <a:t>Geodynamics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00">
              <a:latin typeface="Times New Roman"/>
              <a:cs typeface="Times New Roman"/>
            </a:endParaRPr>
          </a:p>
          <a:p>
            <a:pPr marL="268605" marR="1003300" indent="-256540">
              <a:lnSpc>
                <a:spcPct val="10000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dirty="0"/>
              <a:t>Exploration  </a:t>
            </a:r>
            <a:r>
              <a:rPr spc="-5" dirty="0"/>
              <a:t>Geophysics</a:t>
            </a:r>
            <a:r>
              <a:rPr spc="-65" dirty="0"/>
              <a:t> </a:t>
            </a:r>
            <a:r>
              <a:rPr spc="-5" dirty="0"/>
              <a:t>:</a:t>
            </a:r>
          </a:p>
          <a:p>
            <a:pPr marL="268605" indent="-25654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b="0" spc="-5" dirty="0">
                <a:latin typeface="Times New Roman"/>
                <a:cs typeface="Times New Roman"/>
              </a:rPr>
              <a:t>Oil </a:t>
            </a:r>
            <a:r>
              <a:rPr sz="2400" b="0" dirty="0">
                <a:latin typeface="Times New Roman"/>
                <a:cs typeface="Times New Roman"/>
              </a:rPr>
              <a:t>and </a:t>
            </a:r>
            <a:r>
              <a:rPr sz="2400" b="0" spc="-5" dirty="0">
                <a:latin typeface="Times New Roman"/>
                <a:cs typeface="Times New Roman"/>
              </a:rPr>
              <a:t>Gas</a:t>
            </a:r>
            <a:r>
              <a:rPr sz="2400" b="0" spc="-5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exploration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b="0" dirty="0">
                <a:latin typeface="Times New Roman"/>
                <a:cs typeface="Times New Roman"/>
              </a:rPr>
              <a:t>Minerals</a:t>
            </a:r>
            <a:r>
              <a:rPr sz="2400" b="0" spc="-5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exploration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7303" y="2270886"/>
            <a:ext cx="3418204" cy="2519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444500" indent="-25654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Environmental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&amp;  Engineering  Geophysics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Groundwater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exploration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Contaminant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delineation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Utility or </a:t>
            </a:r>
            <a:r>
              <a:rPr sz="2400" spc="-5" dirty="0">
                <a:latin typeface="Times New Roman"/>
                <a:cs typeface="Times New Roman"/>
              </a:rPr>
              <a:t>object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detection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4513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Scopes of Geophysics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28214"/>
            <a:ext cx="3358515" cy="416115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68605" marR="715010" indent="-256540">
              <a:lnSpc>
                <a:spcPts val="3020"/>
              </a:lnSpc>
              <a:spcBef>
                <a:spcPts val="480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dirty="0">
                <a:latin typeface="Times New Roman"/>
                <a:cs typeface="Times New Roman"/>
              </a:rPr>
              <a:t>Natural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hazard  </a:t>
            </a:r>
            <a:r>
              <a:rPr sz="2800" b="1" dirty="0">
                <a:latin typeface="Times New Roman"/>
                <a:cs typeface="Times New Roman"/>
              </a:rPr>
              <a:t>studies: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ts val="2870"/>
              </a:lnSpc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Earthquake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Landslide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/>
              <a:cs typeface="Times New Roman"/>
            </a:endParaRPr>
          </a:p>
          <a:p>
            <a:pPr marL="268605" marR="1083310" indent="-256540">
              <a:lnSpc>
                <a:spcPts val="3020"/>
              </a:lnSpc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Resource  </a:t>
            </a:r>
            <a:r>
              <a:rPr sz="2800" b="1" spc="-5" dirty="0">
                <a:latin typeface="Times New Roman"/>
                <a:cs typeface="Times New Roman"/>
              </a:rPr>
              <a:t>ex</a:t>
            </a:r>
            <a:r>
              <a:rPr sz="2800" b="1" spc="5" dirty="0">
                <a:latin typeface="Times New Roman"/>
                <a:cs typeface="Times New Roman"/>
              </a:rPr>
              <a:t>p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ra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spc="5" dirty="0">
                <a:latin typeface="Times New Roman"/>
                <a:cs typeface="Times New Roman"/>
              </a:rPr>
              <a:t>s</a:t>
            </a:r>
            <a:r>
              <a:rPr sz="2800" b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ts val="2870"/>
              </a:lnSpc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Oil and gas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exploration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Mineral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prospecting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Geothermal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exploration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Groundwater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exploration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2209800"/>
            <a:ext cx="3555492" cy="2302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5967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Scopes of</a:t>
            </a:r>
            <a:r>
              <a:rPr spc="-45" dirty="0"/>
              <a:t> </a:t>
            </a:r>
            <a:r>
              <a:rPr dirty="0"/>
              <a:t>Geophysics(Cont.)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24014"/>
            <a:ext cx="3765550" cy="292417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6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Engineering: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Underground </a:t>
            </a:r>
            <a:r>
              <a:rPr sz="2400" dirty="0">
                <a:latin typeface="Times New Roman"/>
                <a:cs typeface="Times New Roman"/>
              </a:rPr>
              <a:t>utility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locating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inspection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Rebar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locating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Pavement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evaluation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Underground </a:t>
            </a:r>
            <a:r>
              <a:rPr sz="2400" dirty="0">
                <a:latin typeface="Times New Roman"/>
                <a:cs typeface="Times New Roman"/>
              </a:rPr>
              <a:t>void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locating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Ground strength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37303" y="2270886"/>
            <a:ext cx="3520440" cy="2861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931544" indent="-25654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Env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o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ment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l  application:</a:t>
            </a:r>
            <a:endParaRPr sz="2800" dirty="0">
              <a:latin typeface="Times New Roman"/>
              <a:cs typeface="Times New Roman"/>
            </a:endParaRPr>
          </a:p>
          <a:p>
            <a:pPr marL="268605" marR="67310" indent="-25654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Underground </a:t>
            </a:r>
            <a:r>
              <a:rPr sz="2400" dirty="0">
                <a:latin typeface="Times New Roman"/>
                <a:cs typeface="Times New Roman"/>
              </a:rPr>
              <a:t>storage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tank  locating</a:t>
            </a: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Contamination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delineation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Landfill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delineation</a:t>
            </a:r>
            <a:endParaRPr sz="24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Bedrock depth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mapping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4469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B6A5C"/>
                </a:solidFill>
              </a:rPr>
              <a:t>Geophysical</a:t>
            </a:r>
            <a:r>
              <a:rPr spc="-20" dirty="0">
                <a:solidFill>
                  <a:srgbClr val="1B6A5C"/>
                </a:solidFill>
              </a:rPr>
              <a:t> </a:t>
            </a:r>
            <a:r>
              <a:rPr spc="-5" dirty="0">
                <a:solidFill>
                  <a:srgbClr val="1B6A5C"/>
                </a:solidFill>
              </a:rPr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24014"/>
            <a:ext cx="3059430" cy="332867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6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Potential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Fields: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Gravity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Magnetics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dirty="0">
                <a:latin typeface="Times New Roman"/>
                <a:cs typeface="Times New Roman"/>
              </a:rPr>
              <a:t>Diffusive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Fields:</a:t>
            </a:r>
            <a:endParaRPr sz="28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Electrical</a:t>
            </a: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Flow</a:t>
            </a:r>
            <a:endParaRPr sz="24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Electromagnetics(EM)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7303" y="2224014"/>
            <a:ext cx="3234690" cy="130873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6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45" dirty="0">
                <a:latin typeface="Times New Roman"/>
                <a:cs typeface="Times New Roman"/>
              </a:rPr>
              <a:t>Wave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Propagation: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spc="-5" dirty="0">
                <a:latin typeface="Times New Roman"/>
                <a:cs typeface="Times New Roman"/>
              </a:rPr>
              <a:t>Seismic </a:t>
            </a:r>
            <a:r>
              <a:rPr sz="2400" dirty="0">
                <a:latin typeface="Times New Roman"/>
                <a:cs typeface="Times New Roman"/>
              </a:rPr>
              <a:t>(Sound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Waves)</a:t>
            </a:r>
            <a:endParaRPr sz="2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400" dirty="0">
                <a:latin typeface="Times New Roman"/>
                <a:cs typeface="Times New Roman"/>
              </a:rPr>
              <a:t>Radar (EM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Waves)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4413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1B6A5C"/>
                </a:solidFill>
              </a:rPr>
              <a:t>Geophysical</a:t>
            </a:r>
            <a:r>
              <a:rPr spc="-20" dirty="0">
                <a:solidFill>
                  <a:srgbClr val="1B6A5C"/>
                </a:solidFill>
              </a:rPr>
              <a:t> </a:t>
            </a:r>
            <a:r>
              <a:rPr spc="-5" dirty="0">
                <a:solidFill>
                  <a:srgbClr val="1B6A5C"/>
                </a:solidFill>
              </a:rPr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0886"/>
            <a:ext cx="7327900" cy="3126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Gravity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method: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268605" marR="50165" indent="-256540" algn="just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Gravity method is a </a:t>
            </a:r>
            <a:r>
              <a:rPr sz="2800" dirty="0">
                <a:latin typeface="Times New Roman"/>
                <a:cs typeface="Times New Roman"/>
              </a:rPr>
              <a:t>non-destructive </a:t>
            </a:r>
            <a:r>
              <a:rPr sz="2800" spc="-5" dirty="0">
                <a:latin typeface="Times New Roman"/>
                <a:cs typeface="Times New Roman"/>
              </a:rPr>
              <a:t>geophysical  </a:t>
            </a:r>
            <a:r>
              <a:rPr sz="2800" dirty="0">
                <a:latin typeface="Times New Roman"/>
                <a:cs typeface="Times New Roman"/>
              </a:rPr>
              <a:t>technique </a:t>
            </a:r>
            <a:r>
              <a:rPr sz="2800" spc="-5" dirty="0">
                <a:latin typeface="Times New Roman"/>
                <a:cs typeface="Times New Roman"/>
              </a:rPr>
              <a:t>that measures differences in the </a:t>
            </a:r>
            <a:r>
              <a:rPr sz="2800" spc="-25" dirty="0">
                <a:latin typeface="Times New Roman"/>
                <a:cs typeface="Times New Roman"/>
              </a:rPr>
              <a:t>earth’s  </a:t>
            </a:r>
            <a:r>
              <a:rPr sz="2800" dirty="0">
                <a:latin typeface="Times New Roman"/>
                <a:cs typeface="Times New Roman"/>
              </a:rPr>
              <a:t>gravitational </a:t>
            </a:r>
            <a:r>
              <a:rPr sz="2800" spc="-5" dirty="0">
                <a:latin typeface="Times New Roman"/>
                <a:cs typeface="Times New Roman"/>
              </a:rPr>
              <a:t>field at specific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locations.</a:t>
            </a:r>
            <a:endParaRPr sz="2800" dirty="0">
              <a:latin typeface="Times New Roman"/>
              <a:cs typeface="Times New Roman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"/>
              <a:tabLst>
                <a:tab pos="351790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The gravity method is a relatively cheap, </a:t>
            </a:r>
            <a:r>
              <a:rPr sz="2800" spc="5" dirty="0">
                <a:latin typeface="Times New Roman"/>
                <a:cs typeface="Times New Roman"/>
              </a:rPr>
              <a:t>non-  </a:t>
            </a:r>
            <a:r>
              <a:rPr sz="2800" dirty="0">
                <a:latin typeface="Times New Roman"/>
                <a:cs typeface="Times New Roman"/>
              </a:rPr>
              <a:t>invasive, non-destructive </a:t>
            </a:r>
            <a:r>
              <a:rPr sz="2800" spc="-5" dirty="0">
                <a:latin typeface="Times New Roman"/>
                <a:cs typeface="Times New Roman"/>
              </a:rPr>
              <a:t>remote </a:t>
            </a:r>
            <a:r>
              <a:rPr sz="2800" dirty="0">
                <a:latin typeface="Times New Roman"/>
                <a:cs typeface="Times New Roman"/>
              </a:rPr>
              <a:t>sensing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method.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3228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Gravity</a:t>
            </a:r>
            <a:r>
              <a:rPr spc="-40" dirty="0"/>
              <a:t> </a:t>
            </a:r>
            <a:r>
              <a:rPr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0886"/>
            <a:ext cx="7817484" cy="3050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gravity </a:t>
            </a:r>
            <a:r>
              <a:rPr sz="2800" dirty="0">
                <a:latin typeface="Times New Roman"/>
                <a:cs typeface="Times New Roman"/>
              </a:rPr>
              <a:t>surveying, subsurface geology </a:t>
            </a:r>
            <a:r>
              <a:rPr sz="2800" spc="-5" dirty="0">
                <a:latin typeface="Times New Roman"/>
                <a:cs typeface="Times New Roman"/>
              </a:rPr>
              <a:t>is  </a:t>
            </a:r>
            <a:r>
              <a:rPr sz="2800" dirty="0">
                <a:latin typeface="Times New Roman"/>
                <a:cs typeface="Times New Roman"/>
              </a:rPr>
              <a:t>investigated on </a:t>
            </a:r>
            <a:r>
              <a:rPr sz="2800" spc="-5" dirty="0">
                <a:latin typeface="Times New Roman"/>
                <a:cs typeface="Times New Roman"/>
              </a:rPr>
              <a:t>the basis </a:t>
            </a:r>
            <a:r>
              <a:rPr sz="2800" dirty="0">
                <a:latin typeface="Times New Roman"/>
                <a:cs typeface="Times New Roman"/>
              </a:rPr>
              <a:t>of variations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25" dirty="0">
                <a:latin typeface="Times New Roman"/>
                <a:cs typeface="Times New Roman"/>
              </a:rPr>
              <a:t>Earth’s  </a:t>
            </a:r>
            <a:r>
              <a:rPr sz="2800" dirty="0">
                <a:latin typeface="Times New Roman"/>
                <a:cs typeface="Times New Roman"/>
              </a:rPr>
              <a:t>gravitational </a:t>
            </a:r>
            <a:r>
              <a:rPr sz="2800" spc="-5" dirty="0">
                <a:latin typeface="Times New Roman"/>
                <a:cs typeface="Times New Roman"/>
              </a:rPr>
              <a:t>field arising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differences of density  between </a:t>
            </a:r>
            <a:r>
              <a:rPr sz="2800" dirty="0">
                <a:latin typeface="Times New Roman"/>
                <a:cs typeface="Times New Roman"/>
              </a:rPr>
              <a:t>subsurface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rocks.</a:t>
            </a:r>
          </a:p>
          <a:p>
            <a:pPr marL="268605" marR="245110" indent="-256540">
              <a:lnSpc>
                <a:spcPct val="100000"/>
              </a:lnSpc>
              <a:spcBef>
                <a:spcPts val="300"/>
              </a:spcBef>
              <a:buClr>
                <a:srgbClr val="FF0000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underlying </a:t>
            </a:r>
            <a:r>
              <a:rPr sz="2800" spc="-5" dirty="0">
                <a:latin typeface="Times New Roman"/>
                <a:cs typeface="Times New Roman"/>
              </a:rPr>
              <a:t>concept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idea of a </a:t>
            </a:r>
            <a:r>
              <a:rPr sz="2800" b="1" spc="-5" dirty="0">
                <a:solidFill>
                  <a:srgbClr val="115863"/>
                </a:solidFill>
                <a:latin typeface="Times New Roman"/>
                <a:cs typeface="Times New Roman"/>
              </a:rPr>
              <a:t>causative  </a:t>
            </a:r>
            <a:r>
              <a:rPr sz="2800" b="1" spc="-30" dirty="0">
                <a:solidFill>
                  <a:srgbClr val="115863"/>
                </a:solidFill>
                <a:latin typeface="Times New Roman"/>
                <a:cs typeface="Times New Roman"/>
              </a:rPr>
              <a:t>body, </a:t>
            </a:r>
            <a:r>
              <a:rPr sz="2800" spc="-5" dirty="0">
                <a:solidFill>
                  <a:srgbClr val="115863"/>
                </a:solidFill>
                <a:latin typeface="Times New Roman"/>
                <a:cs typeface="Times New Roman"/>
              </a:rPr>
              <a:t>which is a rock </a:t>
            </a:r>
            <a:r>
              <a:rPr sz="2800" dirty="0">
                <a:solidFill>
                  <a:srgbClr val="115863"/>
                </a:solidFill>
                <a:latin typeface="Times New Roman"/>
                <a:cs typeface="Times New Roman"/>
              </a:rPr>
              <a:t>unit </a:t>
            </a:r>
            <a:r>
              <a:rPr sz="2800" spc="-5" dirty="0">
                <a:solidFill>
                  <a:srgbClr val="115863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rgbClr val="115863"/>
                </a:solidFill>
                <a:latin typeface="Times New Roman"/>
                <a:cs typeface="Times New Roman"/>
              </a:rPr>
              <a:t>different </a:t>
            </a:r>
            <a:r>
              <a:rPr sz="2800" spc="-5" dirty="0">
                <a:solidFill>
                  <a:srgbClr val="115863"/>
                </a:solidFill>
                <a:latin typeface="Times New Roman"/>
                <a:cs typeface="Times New Roman"/>
              </a:rPr>
              <a:t>density from  its</a:t>
            </a:r>
            <a:r>
              <a:rPr sz="2800" spc="-15" dirty="0">
                <a:solidFill>
                  <a:srgbClr val="115863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5863"/>
                </a:solidFill>
                <a:latin typeface="Times New Roman"/>
                <a:cs typeface="Times New Roman"/>
              </a:rPr>
              <a:t>surroundings</a:t>
            </a:r>
            <a:r>
              <a:rPr sz="2800" i="1" dirty="0">
                <a:solidFill>
                  <a:srgbClr val="115863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1030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Calibri</vt:lpstr>
      <vt:lpstr>Georgia</vt:lpstr>
      <vt:lpstr>Symbol</vt:lpstr>
      <vt:lpstr>Times New Roman</vt:lpstr>
      <vt:lpstr>Wingdings</vt:lpstr>
      <vt:lpstr>Office Theme</vt:lpstr>
      <vt:lpstr>Gravity Method</vt:lpstr>
      <vt:lpstr>Geophysics (Definition)</vt:lpstr>
      <vt:lpstr>Geophysics</vt:lpstr>
      <vt:lpstr>Branches of Geophysics</vt:lpstr>
      <vt:lpstr>Scopes of Geophysics</vt:lpstr>
      <vt:lpstr>Scopes of Geophysics(Cont.)</vt:lpstr>
      <vt:lpstr>Geophysical Methods</vt:lpstr>
      <vt:lpstr>Geophysical methods</vt:lpstr>
      <vt:lpstr>Gravity method</vt:lpstr>
      <vt:lpstr>Application of Gravity method</vt:lpstr>
      <vt:lpstr>PowerPoint Presentation</vt:lpstr>
      <vt:lpstr> gravitational acceleration</vt:lpstr>
      <vt:lpstr>Gravity method</vt:lpstr>
      <vt:lpstr>Gravity method</vt:lpstr>
      <vt:lpstr>PowerPoint Presentation</vt:lpstr>
      <vt:lpstr>Gravity method ( Process )</vt:lpstr>
      <vt:lpstr>Gravity method ( Process )</vt:lpstr>
      <vt:lpstr>Gravity method (Equipment)</vt:lpstr>
      <vt:lpstr>Gravity method (Equipment)</vt:lpstr>
      <vt:lpstr>Gravity reduction</vt:lpstr>
      <vt:lpstr>Latitude Correction</vt:lpstr>
      <vt:lpstr>Latitude Correction</vt:lpstr>
      <vt:lpstr>Tidal Correction</vt:lpstr>
      <vt:lpstr>Tidal Correction</vt:lpstr>
      <vt:lpstr>Isostacy corrections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Method</dc:title>
  <dc:creator>sj</dc:creator>
  <cp:lastModifiedBy>Maher</cp:lastModifiedBy>
  <cp:revision>10</cp:revision>
  <dcterms:created xsi:type="dcterms:W3CDTF">2019-03-07T19:26:47Z</dcterms:created>
  <dcterms:modified xsi:type="dcterms:W3CDTF">2019-10-15T12:38:24Z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2019-03-07T00:00:00Z</vt:filetime>
  </property>
</Properties>
</file>